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74" r:id="rId3"/>
    <p:sldId id="263" r:id="rId4"/>
    <p:sldId id="271" r:id="rId5"/>
    <p:sldId id="272" r:id="rId6"/>
    <p:sldId id="269" r:id="rId7"/>
    <p:sldId id="276" r:id="rId8"/>
    <p:sldId id="265" r:id="rId9"/>
    <p:sldId id="295" r:id="rId10"/>
    <p:sldId id="296" r:id="rId11"/>
    <p:sldId id="292" r:id="rId12"/>
    <p:sldId id="293" r:id="rId13"/>
    <p:sldId id="294" r:id="rId14"/>
    <p:sldId id="290" r:id="rId15"/>
    <p:sldId id="299" r:id="rId16"/>
    <p:sldId id="279" r:id="rId17"/>
    <p:sldId id="297" r:id="rId18"/>
    <p:sldId id="282" r:id="rId19"/>
    <p:sldId id="283" r:id="rId20"/>
    <p:sldId id="286" r:id="rId21"/>
    <p:sldId id="287" r:id="rId22"/>
    <p:sldId id="288" r:id="rId23"/>
    <p:sldId id="289" r:id="rId24"/>
    <p:sldId id="270" r:id="rId25"/>
    <p:sldId id="275" r:id="rId26"/>
    <p:sldId id="258" r:id="rId27"/>
  </p:sldIdLst>
  <p:sldSz cx="10080625" cy="7740650"/>
  <p:notesSz cx="6799263" cy="9929813"/>
  <p:defaultTextStyle>
    <a:defPPr>
      <a:defRPr lang="es-MX"/>
    </a:defPPr>
    <a:lvl1pPr marL="0" algn="l" defTabSz="1018276" rtl="0" eaLnBrk="1" latinLnBrk="0" hangingPunct="1">
      <a:defRPr sz="2000" kern="1200">
        <a:solidFill>
          <a:schemeClr val="tx1"/>
        </a:solidFill>
        <a:latin typeface="+mn-lt"/>
        <a:ea typeface="+mn-ea"/>
        <a:cs typeface="+mn-cs"/>
      </a:defRPr>
    </a:lvl1pPr>
    <a:lvl2pPr marL="509138" algn="l" defTabSz="1018276" rtl="0" eaLnBrk="1" latinLnBrk="0" hangingPunct="1">
      <a:defRPr sz="2000" kern="1200">
        <a:solidFill>
          <a:schemeClr val="tx1"/>
        </a:solidFill>
        <a:latin typeface="+mn-lt"/>
        <a:ea typeface="+mn-ea"/>
        <a:cs typeface="+mn-cs"/>
      </a:defRPr>
    </a:lvl2pPr>
    <a:lvl3pPr marL="1018276" algn="l" defTabSz="1018276" rtl="0" eaLnBrk="1" latinLnBrk="0" hangingPunct="1">
      <a:defRPr sz="2000" kern="1200">
        <a:solidFill>
          <a:schemeClr val="tx1"/>
        </a:solidFill>
        <a:latin typeface="+mn-lt"/>
        <a:ea typeface="+mn-ea"/>
        <a:cs typeface="+mn-cs"/>
      </a:defRPr>
    </a:lvl3pPr>
    <a:lvl4pPr marL="1527414" algn="l" defTabSz="1018276" rtl="0" eaLnBrk="1" latinLnBrk="0" hangingPunct="1">
      <a:defRPr sz="2000" kern="1200">
        <a:solidFill>
          <a:schemeClr val="tx1"/>
        </a:solidFill>
        <a:latin typeface="+mn-lt"/>
        <a:ea typeface="+mn-ea"/>
        <a:cs typeface="+mn-cs"/>
      </a:defRPr>
    </a:lvl4pPr>
    <a:lvl5pPr marL="2036552" algn="l" defTabSz="1018276" rtl="0" eaLnBrk="1" latinLnBrk="0" hangingPunct="1">
      <a:defRPr sz="2000" kern="1200">
        <a:solidFill>
          <a:schemeClr val="tx1"/>
        </a:solidFill>
        <a:latin typeface="+mn-lt"/>
        <a:ea typeface="+mn-ea"/>
        <a:cs typeface="+mn-cs"/>
      </a:defRPr>
    </a:lvl5pPr>
    <a:lvl6pPr marL="2545690" algn="l" defTabSz="1018276" rtl="0" eaLnBrk="1" latinLnBrk="0" hangingPunct="1">
      <a:defRPr sz="2000" kern="1200">
        <a:solidFill>
          <a:schemeClr val="tx1"/>
        </a:solidFill>
        <a:latin typeface="+mn-lt"/>
        <a:ea typeface="+mn-ea"/>
        <a:cs typeface="+mn-cs"/>
      </a:defRPr>
    </a:lvl6pPr>
    <a:lvl7pPr marL="3054828" algn="l" defTabSz="1018276" rtl="0" eaLnBrk="1" latinLnBrk="0" hangingPunct="1">
      <a:defRPr sz="2000" kern="1200">
        <a:solidFill>
          <a:schemeClr val="tx1"/>
        </a:solidFill>
        <a:latin typeface="+mn-lt"/>
        <a:ea typeface="+mn-ea"/>
        <a:cs typeface="+mn-cs"/>
      </a:defRPr>
    </a:lvl7pPr>
    <a:lvl8pPr marL="3563965" algn="l" defTabSz="1018276" rtl="0" eaLnBrk="1" latinLnBrk="0" hangingPunct="1">
      <a:defRPr sz="2000" kern="1200">
        <a:solidFill>
          <a:schemeClr val="tx1"/>
        </a:solidFill>
        <a:latin typeface="+mn-lt"/>
        <a:ea typeface="+mn-ea"/>
        <a:cs typeface="+mn-cs"/>
      </a:defRPr>
    </a:lvl8pPr>
    <a:lvl9pPr marL="4073103" algn="l" defTabSz="1018276" rtl="0" eaLnBrk="1" latinLnBrk="0" hangingPunct="1">
      <a:defRPr sz="20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tinez Leon Karla" initials="ML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80"/>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40" d="100"/>
          <a:sy n="40" d="100"/>
        </p:scale>
        <p:origin x="-1656" y="-636"/>
      </p:cViewPr>
      <p:guideLst>
        <p:guide orient="horz" pos="2438"/>
        <p:guide pos="3175"/>
      </p:guideLst>
    </p:cSldViewPr>
  </p:slideViewPr>
  <p:notesTextViewPr>
    <p:cViewPr>
      <p:scale>
        <a:sx n="1" d="1"/>
        <a:sy n="1" d="1"/>
      </p:scale>
      <p:origin x="0" y="0"/>
    </p:cViewPr>
  </p:notesTextViewPr>
  <p:sorterViewPr>
    <p:cViewPr>
      <p:scale>
        <a:sx n="100" d="100"/>
        <a:sy n="100" d="100"/>
      </p:scale>
      <p:origin x="0" y="118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vl1pPr>
          </a:lstStyle>
          <a:p>
            <a:fld id="{36AB96D3-4923-4CD1-B5E6-EC2B6E0A4AF3}" type="datetimeFigureOut">
              <a:rPr lang="es-MX" smtClean="0"/>
              <a:t>05/06/2018</a:t>
            </a:fld>
            <a:endParaRPr lang="es-MX"/>
          </a:p>
        </p:txBody>
      </p:sp>
      <p:sp>
        <p:nvSpPr>
          <p:cNvPr id="4" name="3 Marcador de imagen de diapositiva"/>
          <p:cNvSpPr>
            <a:spLocks noGrp="1" noRot="1" noChangeAspect="1"/>
          </p:cNvSpPr>
          <p:nvPr>
            <p:ph type="sldImg" idx="2"/>
          </p:nvPr>
        </p:nvSpPr>
        <p:spPr>
          <a:xfrm>
            <a:off x="974725" y="744538"/>
            <a:ext cx="4849813" cy="3724275"/>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79927" y="4716661"/>
            <a:ext cx="5439410" cy="4468416"/>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vl1pPr>
          </a:lstStyle>
          <a:p>
            <a:fld id="{369415E9-875F-48E7-A037-0D05B820AC0E}" type="slidenum">
              <a:rPr lang="es-MX" smtClean="0"/>
              <a:t>‹Nº›</a:t>
            </a:fld>
            <a:endParaRPr lang="es-MX"/>
          </a:p>
        </p:txBody>
      </p:sp>
    </p:spTree>
    <p:extLst>
      <p:ext uri="{BB962C8B-B14F-4D97-AF65-F5344CB8AC3E}">
        <p14:creationId xmlns:p14="http://schemas.microsoft.com/office/powerpoint/2010/main" val="487722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369415E9-875F-48E7-A037-0D05B820AC0E}" type="slidenum">
              <a:rPr lang="es-MX" smtClean="0"/>
              <a:t>24</a:t>
            </a:fld>
            <a:endParaRPr lang="es-MX"/>
          </a:p>
        </p:txBody>
      </p:sp>
    </p:spTree>
    <p:extLst>
      <p:ext uri="{BB962C8B-B14F-4D97-AF65-F5344CB8AC3E}">
        <p14:creationId xmlns:p14="http://schemas.microsoft.com/office/powerpoint/2010/main" val="2668857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756047" y="2404619"/>
            <a:ext cx="8568531" cy="1659223"/>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512094" y="4386368"/>
            <a:ext cx="7056438" cy="1978166"/>
          </a:xfrm>
        </p:spPr>
        <p:txBody>
          <a:bodyPr/>
          <a:lstStyle>
            <a:lvl1pPr marL="0" indent="0" algn="ctr">
              <a:buNone/>
              <a:defRPr>
                <a:solidFill>
                  <a:schemeClr val="tx1">
                    <a:tint val="75000"/>
                  </a:schemeClr>
                </a:solidFill>
              </a:defRPr>
            </a:lvl1pPr>
            <a:lvl2pPr marL="509138" indent="0" algn="ctr">
              <a:buNone/>
              <a:defRPr>
                <a:solidFill>
                  <a:schemeClr val="tx1">
                    <a:tint val="75000"/>
                  </a:schemeClr>
                </a:solidFill>
              </a:defRPr>
            </a:lvl2pPr>
            <a:lvl3pPr marL="1018276" indent="0" algn="ctr">
              <a:buNone/>
              <a:defRPr>
                <a:solidFill>
                  <a:schemeClr val="tx1">
                    <a:tint val="75000"/>
                  </a:schemeClr>
                </a:solidFill>
              </a:defRPr>
            </a:lvl3pPr>
            <a:lvl4pPr marL="1527414" indent="0" algn="ctr">
              <a:buNone/>
              <a:defRPr>
                <a:solidFill>
                  <a:schemeClr val="tx1">
                    <a:tint val="75000"/>
                  </a:schemeClr>
                </a:solidFill>
              </a:defRPr>
            </a:lvl4pPr>
            <a:lvl5pPr marL="2036552" indent="0" algn="ctr">
              <a:buNone/>
              <a:defRPr>
                <a:solidFill>
                  <a:schemeClr val="tx1">
                    <a:tint val="75000"/>
                  </a:schemeClr>
                </a:solidFill>
              </a:defRPr>
            </a:lvl5pPr>
            <a:lvl6pPr marL="2545690" indent="0" algn="ctr">
              <a:buNone/>
              <a:defRPr>
                <a:solidFill>
                  <a:schemeClr val="tx1">
                    <a:tint val="75000"/>
                  </a:schemeClr>
                </a:solidFill>
              </a:defRPr>
            </a:lvl6pPr>
            <a:lvl7pPr marL="3054828" indent="0" algn="ctr">
              <a:buNone/>
              <a:defRPr>
                <a:solidFill>
                  <a:schemeClr val="tx1">
                    <a:tint val="75000"/>
                  </a:schemeClr>
                </a:solidFill>
              </a:defRPr>
            </a:lvl7pPr>
            <a:lvl8pPr marL="3563965" indent="0" algn="ctr">
              <a:buNone/>
              <a:defRPr>
                <a:solidFill>
                  <a:schemeClr val="tx1">
                    <a:tint val="75000"/>
                  </a:schemeClr>
                </a:solidFill>
              </a:defRPr>
            </a:lvl8pPr>
            <a:lvl9pPr marL="4073103"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C8BDE612-23A4-496E-A0C6-01299386BED5}" type="datetimeFigureOut">
              <a:rPr lang="es-MX" smtClean="0"/>
              <a:t>05/06/2018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8AFC0C61-4C83-422D-815C-EC160EAD478A}" type="slidenum">
              <a:rPr lang="es-MX" smtClean="0"/>
              <a:t>‹Nº›</a:t>
            </a:fld>
            <a:endParaRPr lang="es-MX"/>
          </a:p>
        </p:txBody>
      </p:sp>
    </p:spTree>
    <p:extLst>
      <p:ext uri="{BB962C8B-B14F-4D97-AF65-F5344CB8AC3E}">
        <p14:creationId xmlns:p14="http://schemas.microsoft.com/office/powerpoint/2010/main" val="2171102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C8BDE612-23A4-496E-A0C6-01299386BED5}" type="datetimeFigureOut">
              <a:rPr lang="es-MX" smtClean="0"/>
              <a:t>05/06/2018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8AFC0C61-4C83-422D-815C-EC160EAD478A}" type="slidenum">
              <a:rPr lang="es-MX" smtClean="0"/>
              <a:t>‹Nº›</a:t>
            </a:fld>
            <a:endParaRPr lang="es-MX"/>
          </a:p>
        </p:txBody>
      </p:sp>
    </p:spTree>
    <p:extLst>
      <p:ext uri="{BB962C8B-B14F-4D97-AF65-F5344CB8AC3E}">
        <p14:creationId xmlns:p14="http://schemas.microsoft.com/office/powerpoint/2010/main" val="645199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057499" y="349405"/>
            <a:ext cx="2500906" cy="7455751"/>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554785" y="349405"/>
            <a:ext cx="7334704" cy="745575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C8BDE612-23A4-496E-A0C6-01299386BED5}" type="datetimeFigureOut">
              <a:rPr lang="es-MX" smtClean="0"/>
              <a:t>05/06/2018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8AFC0C61-4C83-422D-815C-EC160EAD478A}" type="slidenum">
              <a:rPr lang="es-MX" smtClean="0"/>
              <a:t>‹Nº›</a:t>
            </a:fld>
            <a:endParaRPr lang="es-MX"/>
          </a:p>
        </p:txBody>
      </p:sp>
    </p:spTree>
    <p:extLst>
      <p:ext uri="{BB962C8B-B14F-4D97-AF65-F5344CB8AC3E}">
        <p14:creationId xmlns:p14="http://schemas.microsoft.com/office/powerpoint/2010/main" val="201815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C8BDE612-23A4-496E-A0C6-01299386BED5}" type="datetimeFigureOut">
              <a:rPr lang="es-MX" smtClean="0"/>
              <a:t>05/06/2018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8AFC0C61-4C83-422D-815C-EC160EAD478A}" type="slidenum">
              <a:rPr lang="es-MX" smtClean="0"/>
              <a:t>‹Nº›</a:t>
            </a:fld>
            <a:endParaRPr lang="es-MX"/>
          </a:p>
        </p:txBody>
      </p:sp>
    </p:spTree>
    <p:extLst>
      <p:ext uri="{BB962C8B-B14F-4D97-AF65-F5344CB8AC3E}">
        <p14:creationId xmlns:p14="http://schemas.microsoft.com/office/powerpoint/2010/main" val="357125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96300" y="4974085"/>
            <a:ext cx="8568531" cy="1537379"/>
          </a:xfrm>
        </p:spPr>
        <p:txBody>
          <a:bodyPr anchor="t"/>
          <a:lstStyle>
            <a:lvl1pPr algn="l">
              <a:defRPr sz="45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96300" y="3280818"/>
            <a:ext cx="8568531" cy="1693267"/>
          </a:xfrm>
        </p:spPr>
        <p:txBody>
          <a:bodyPr anchor="b"/>
          <a:lstStyle>
            <a:lvl1pPr marL="0" indent="0">
              <a:buNone/>
              <a:defRPr sz="2200">
                <a:solidFill>
                  <a:schemeClr val="tx1">
                    <a:tint val="75000"/>
                  </a:schemeClr>
                </a:solidFill>
              </a:defRPr>
            </a:lvl1pPr>
            <a:lvl2pPr marL="509138" indent="0">
              <a:buNone/>
              <a:defRPr sz="2000">
                <a:solidFill>
                  <a:schemeClr val="tx1">
                    <a:tint val="75000"/>
                  </a:schemeClr>
                </a:solidFill>
              </a:defRPr>
            </a:lvl2pPr>
            <a:lvl3pPr marL="1018276" indent="0">
              <a:buNone/>
              <a:defRPr sz="1800">
                <a:solidFill>
                  <a:schemeClr val="tx1">
                    <a:tint val="75000"/>
                  </a:schemeClr>
                </a:solidFill>
              </a:defRPr>
            </a:lvl3pPr>
            <a:lvl4pPr marL="1527414" indent="0">
              <a:buNone/>
              <a:defRPr sz="1600">
                <a:solidFill>
                  <a:schemeClr val="tx1">
                    <a:tint val="75000"/>
                  </a:schemeClr>
                </a:solidFill>
              </a:defRPr>
            </a:lvl4pPr>
            <a:lvl5pPr marL="2036552" indent="0">
              <a:buNone/>
              <a:defRPr sz="1600">
                <a:solidFill>
                  <a:schemeClr val="tx1">
                    <a:tint val="75000"/>
                  </a:schemeClr>
                </a:solidFill>
              </a:defRPr>
            </a:lvl5pPr>
            <a:lvl6pPr marL="2545690" indent="0">
              <a:buNone/>
              <a:defRPr sz="1600">
                <a:solidFill>
                  <a:schemeClr val="tx1">
                    <a:tint val="75000"/>
                  </a:schemeClr>
                </a:solidFill>
              </a:defRPr>
            </a:lvl6pPr>
            <a:lvl7pPr marL="3054828" indent="0">
              <a:buNone/>
              <a:defRPr sz="1600">
                <a:solidFill>
                  <a:schemeClr val="tx1">
                    <a:tint val="75000"/>
                  </a:schemeClr>
                </a:solidFill>
              </a:defRPr>
            </a:lvl7pPr>
            <a:lvl8pPr marL="3563965" indent="0">
              <a:buNone/>
              <a:defRPr sz="1600">
                <a:solidFill>
                  <a:schemeClr val="tx1">
                    <a:tint val="75000"/>
                  </a:schemeClr>
                </a:solidFill>
              </a:defRPr>
            </a:lvl8pPr>
            <a:lvl9pPr marL="4073103" indent="0">
              <a:buNone/>
              <a:defRPr sz="16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8BDE612-23A4-496E-A0C6-01299386BED5}" type="datetimeFigureOut">
              <a:rPr lang="es-MX" smtClean="0"/>
              <a:t>05/06/2018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8AFC0C61-4C83-422D-815C-EC160EAD478A}" type="slidenum">
              <a:rPr lang="es-MX" smtClean="0"/>
              <a:t>‹Nº›</a:t>
            </a:fld>
            <a:endParaRPr lang="es-MX"/>
          </a:p>
        </p:txBody>
      </p:sp>
    </p:spTree>
    <p:extLst>
      <p:ext uri="{BB962C8B-B14F-4D97-AF65-F5344CB8AC3E}">
        <p14:creationId xmlns:p14="http://schemas.microsoft.com/office/powerpoint/2010/main" val="2060353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554785" y="2039088"/>
            <a:ext cx="4917805" cy="5766068"/>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5640601" y="2039088"/>
            <a:ext cx="4917805" cy="5766068"/>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C8BDE612-23A4-496E-A0C6-01299386BED5}" type="datetimeFigureOut">
              <a:rPr lang="es-MX" smtClean="0"/>
              <a:t>05/06/2018</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8AFC0C61-4C83-422D-815C-EC160EAD478A}" type="slidenum">
              <a:rPr lang="es-MX" smtClean="0"/>
              <a:t>‹Nº›</a:t>
            </a:fld>
            <a:endParaRPr lang="es-MX"/>
          </a:p>
        </p:txBody>
      </p:sp>
    </p:spTree>
    <p:extLst>
      <p:ext uri="{BB962C8B-B14F-4D97-AF65-F5344CB8AC3E}">
        <p14:creationId xmlns:p14="http://schemas.microsoft.com/office/powerpoint/2010/main" val="2080401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4031" y="309985"/>
            <a:ext cx="9072563" cy="1290108"/>
          </a:xfr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504031" y="1732688"/>
            <a:ext cx="4454027" cy="722102"/>
          </a:xfrm>
        </p:spPr>
        <p:txBody>
          <a:bodyPr anchor="b"/>
          <a:lstStyle>
            <a:lvl1pPr marL="0" indent="0">
              <a:buNone/>
              <a:defRPr sz="2700" b="1"/>
            </a:lvl1pPr>
            <a:lvl2pPr marL="509138" indent="0">
              <a:buNone/>
              <a:defRPr sz="2200" b="1"/>
            </a:lvl2pPr>
            <a:lvl3pPr marL="1018276" indent="0">
              <a:buNone/>
              <a:defRPr sz="2000" b="1"/>
            </a:lvl3pPr>
            <a:lvl4pPr marL="1527414" indent="0">
              <a:buNone/>
              <a:defRPr sz="1800" b="1"/>
            </a:lvl4pPr>
            <a:lvl5pPr marL="2036552" indent="0">
              <a:buNone/>
              <a:defRPr sz="1800" b="1"/>
            </a:lvl5pPr>
            <a:lvl6pPr marL="2545690" indent="0">
              <a:buNone/>
              <a:defRPr sz="1800" b="1"/>
            </a:lvl6pPr>
            <a:lvl7pPr marL="3054828" indent="0">
              <a:buNone/>
              <a:defRPr sz="1800" b="1"/>
            </a:lvl7pPr>
            <a:lvl8pPr marL="3563965" indent="0">
              <a:buNone/>
              <a:defRPr sz="1800" b="1"/>
            </a:lvl8pPr>
            <a:lvl9pPr marL="4073103" indent="0">
              <a:buNone/>
              <a:defRPr sz="18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504031" y="2454790"/>
            <a:ext cx="4454027" cy="4459833"/>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5120818" y="1732688"/>
            <a:ext cx="4455776" cy="722102"/>
          </a:xfrm>
        </p:spPr>
        <p:txBody>
          <a:bodyPr anchor="b"/>
          <a:lstStyle>
            <a:lvl1pPr marL="0" indent="0">
              <a:buNone/>
              <a:defRPr sz="2700" b="1"/>
            </a:lvl1pPr>
            <a:lvl2pPr marL="509138" indent="0">
              <a:buNone/>
              <a:defRPr sz="2200" b="1"/>
            </a:lvl2pPr>
            <a:lvl3pPr marL="1018276" indent="0">
              <a:buNone/>
              <a:defRPr sz="2000" b="1"/>
            </a:lvl3pPr>
            <a:lvl4pPr marL="1527414" indent="0">
              <a:buNone/>
              <a:defRPr sz="1800" b="1"/>
            </a:lvl4pPr>
            <a:lvl5pPr marL="2036552" indent="0">
              <a:buNone/>
              <a:defRPr sz="1800" b="1"/>
            </a:lvl5pPr>
            <a:lvl6pPr marL="2545690" indent="0">
              <a:buNone/>
              <a:defRPr sz="1800" b="1"/>
            </a:lvl6pPr>
            <a:lvl7pPr marL="3054828" indent="0">
              <a:buNone/>
              <a:defRPr sz="1800" b="1"/>
            </a:lvl7pPr>
            <a:lvl8pPr marL="3563965" indent="0">
              <a:buNone/>
              <a:defRPr sz="1800" b="1"/>
            </a:lvl8pPr>
            <a:lvl9pPr marL="4073103" indent="0">
              <a:buNone/>
              <a:defRPr sz="18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120818" y="2454790"/>
            <a:ext cx="4455776" cy="4459833"/>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C8BDE612-23A4-496E-A0C6-01299386BED5}" type="datetimeFigureOut">
              <a:rPr lang="es-MX" smtClean="0"/>
              <a:t>05/06/2018</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8AFC0C61-4C83-422D-815C-EC160EAD478A}" type="slidenum">
              <a:rPr lang="es-MX" smtClean="0"/>
              <a:t>‹Nº›</a:t>
            </a:fld>
            <a:endParaRPr lang="es-MX"/>
          </a:p>
        </p:txBody>
      </p:sp>
    </p:spTree>
    <p:extLst>
      <p:ext uri="{BB962C8B-B14F-4D97-AF65-F5344CB8AC3E}">
        <p14:creationId xmlns:p14="http://schemas.microsoft.com/office/powerpoint/2010/main" val="2201381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C8BDE612-23A4-496E-A0C6-01299386BED5}" type="datetimeFigureOut">
              <a:rPr lang="es-MX" smtClean="0"/>
              <a:t>05/06/2018</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8AFC0C61-4C83-422D-815C-EC160EAD478A}" type="slidenum">
              <a:rPr lang="es-MX" smtClean="0"/>
              <a:t>‹Nº›</a:t>
            </a:fld>
            <a:endParaRPr lang="es-MX"/>
          </a:p>
        </p:txBody>
      </p:sp>
    </p:spTree>
    <p:extLst>
      <p:ext uri="{BB962C8B-B14F-4D97-AF65-F5344CB8AC3E}">
        <p14:creationId xmlns:p14="http://schemas.microsoft.com/office/powerpoint/2010/main" val="2130321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8BDE612-23A4-496E-A0C6-01299386BED5}" type="datetimeFigureOut">
              <a:rPr lang="es-MX" smtClean="0"/>
              <a:t>05/06/2018</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8AFC0C61-4C83-422D-815C-EC160EAD478A}" type="slidenum">
              <a:rPr lang="es-MX" smtClean="0"/>
              <a:t>‹Nº›</a:t>
            </a:fld>
            <a:endParaRPr lang="es-MX"/>
          </a:p>
        </p:txBody>
      </p:sp>
    </p:spTree>
    <p:extLst>
      <p:ext uri="{BB962C8B-B14F-4D97-AF65-F5344CB8AC3E}">
        <p14:creationId xmlns:p14="http://schemas.microsoft.com/office/powerpoint/2010/main" val="3447069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04032" y="308193"/>
            <a:ext cx="3316456" cy="1311610"/>
          </a:xfrm>
        </p:spPr>
        <p:txBody>
          <a:bodyPr anchor="b"/>
          <a:lstStyle>
            <a:lvl1pPr algn="l">
              <a:defRPr sz="22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941245" y="308193"/>
            <a:ext cx="5635349" cy="6606430"/>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504032" y="1619803"/>
            <a:ext cx="3316456" cy="5294820"/>
          </a:xfrm>
        </p:spPr>
        <p:txBody>
          <a:bodyPr/>
          <a:lstStyle>
            <a:lvl1pPr marL="0" indent="0">
              <a:buNone/>
              <a:defRPr sz="1600"/>
            </a:lvl1pPr>
            <a:lvl2pPr marL="509138" indent="0">
              <a:buNone/>
              <a:defRPr sz="1300"/>
            </a:lvl2pPr>
            <a:lvl3pPr marL="1018276" indent="0">
              <a:buNone/>
              <a:defRPr sz="1100"/>
            </a:lvl3pPr>
            <a:lvl4pPr marL="1527414" indent="0">
              <a:buNone/>
              <a:defRPr sz="1000"/>
            </a:lvl4pPr>
            <a:lvl5pPr marL="2036552" indent="0">
              <a:buNone/>
              <a:defRPr sz="1000"/>
            </a:lvl5pPr>
            <a:lvl6pPr marL="2545690" indent="0">
              <a:buNone/>
              <a:defRPr sz="1000"/>
            </a:lvl6pPr>
            <a:lvl7pPr marL="3054828" indent="0">
              <a:buNone/>
              <a:defRPr sz="1000"/>
            </a:lvl7pPr>
            <a:lvl8pPr marL="3563965" indent="0">
              <a:buNone/>
              <a:defRPr sz="1000"/>
            </a:lvl8pPr>
            <a:lvl9pPr marL="4073103" indent="0">
              <a:buNone/>
              <a:defRPr sz="10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8BDE612-23A4-496E-A0C6-01299386BED5}" type="datetimeFigureOut">
              <a:rPr lang="es-MX" smtClean="0"/>
              <a:t>05/06/2018</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8AFC0C61-4C83-422D-815C-EC160EAD478A}" type="slidenum">
              <a:rPr lang="es-MX" smtClean="0"/>
              <a:t>‹Nº›</a:t>
            </a:fld>
            <a:endParaRPr lang="es-MX"/>
          </a:p>
        </p:txBody>
      </p:sp>
    </p:spTree>
    <p:extLst>
      <p:ext uri="{BB962C8B-B14F-4D97-AF65-F5344CB8AC3E}">
        <p14:creationId xmlns:p14="http://schemas.microsoft.com/office/powerpoint/2010/main" val="947220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75873" y="5418455"/>
            <a:ext cx="6048375" cy="639679"/>
          </a:xfrm>
        </p:spPr>
        <p:txBody>
          <a:bodyPr anchor="b"/>
          <a:lstStyle>
            <a:lvl1pPr algn="l">
              <a:defRPr sz="22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975873" y="691641"/>
            <a:ext cx="6048375" cy="4644390"/>
          </a:xfrm>
        </p:spPr>
        <p:txBody>
          <a:bodyPr/>
          <a:lstStyle>
            <a:lvl1pPr marL="0" indent="0">
              <a:buNone/>
              <a:defRPr sz="3600"/>
            </a:lvl1pPr>
            <a:lvl2pPr marL="509138" indent="0">
              <a:buNone/>
              <a:defRPr sz="3100"/>
            </a:lvl2pPr>
            <a:lvl3pPr marL="1018276" indent="0">
              <a:buNone/>
              <a:defRPr sz="2700"/>
            </a:lvl3pPr>
            <a:lvl4pPr marL="1527414" indent="0">
              <a:buNone/>
              <a:defRPr sz="2200"/>
            </a:lvl4pPr>
            <a:lvl5pPr marL="2036552" indent="0">
              <a:buNone/>
              <a:defRPr sz="2200"/>
            </a:lvl5pPr>
            <a:lvl6pPr marL="2545690" indent="0">
              <a:buNone/>
              <a:defRPr sz="2200"/>
            </a:lvl6pPr>
            <a:lvl7pPr marL="3054828" indent="0">
              <a:buNone/>
              <a:defRPr sz="2200"/>
            </a:lvl7pPr>
            <a:lvl8pPr marL="3563965" indent="0">
              <a:buNone/>
              <a:defRPr sz="2200"/>
            </a:lvl8pPr>
            <a:lvl9pPr marL="4073103" indent="0">
              <a:buNone/>
              <a:defRPr sz="2200"/>
            </a:lvl9pPr>
          </a:lstStyle>
          <a:p>
            <a:endParaRPr lang="es-MX"/>
          </a:p>
        </p:txBody>
      </p:sp>
      <p:sp>
        <p:nvSpPr>
          <p:cNvPr id="4" name="3 Marcador de texto"/>
          <p:cNvSpPr>
            <a:spLocks noGrp="1"/>
          </p:cNvSpPr>
          <p:nvPr>
            <p:ph type="body" sz="half" idx="2"/>
          </p:nvPr>
        </p:nvSpPr>
        <p:spPr>
          <a:xfrm>
            <a:off x="1975873" y="6058134"/>
            <a:ext cx="6048375" cy="908451"/>
          </a:xfrm>
        </p:spPr>
        <p:txBody>
          <a:bodyPr/>
          <a:lstStyle>
            <a:lvl1pPr marL="0" indent="0">
              <a:buNone/>
              <a:defRPr sz="1600"/>
            </a:lvl1pPr>
            <a:lvl2pPr marL="509138" indent="0">
              <a:buNone/>
              <a:defRPr sz="1300"/>
            </a:lvl2pPr>
            <a:lvl3pPr marL="1018276" indent="0">
              <a:buNone/>
              <a:defRPr sz="1100"/>
            </a:lvl3pPr>
            <a:lvl4pPr marL="1527414" indent="0">
              <a:buNone/>
              <a:defRPr sz="1000"/>
            </a:lvl4pPr>
            <a:lvl5pPr marL="2036552" indent="0">
              <a:buNone/>
              <a:defRPr sz="1000"/>
            </a:lvl5pPr>
            <a:lvl6pPr marL="2545690" indent="0">
              <a:buNone/>
              <a:defRPr sz="1000"/>
            </a:lvl6pPr>
            <a:lvl7pPr marL="3054828" indent="0">
              <a:buNone/>
              <a:defRPr sz="1000"/>
            </a:lvl7pPr>
            <a:lvl8pPr marL="3563965" indent="0">
              <a:buNone/>
              <a:defRPr sz="1000"/>
            </a:lvl8pPr>
            <a:lvl9pPr marL="4073103" indent="0">
              <a:buNone/>
              <a:defRPr sz="10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8BDE612-23A4-496E-A0C6-01299386BED5}" type="datetimeFigureOut">
              <a:rPr lang="es-MX" smtClean="0"/>
              <a:t>05/06/2018</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8AFC0C61-4C83-422D-815C-EC160EAD478A}" type="slidenum">
              <a:rPr lang="es-MX" smtClean="0"/>
              <a:t>‹Nº›</a:t>
            </a:fld>
            <a:endParaRPr lang="es-MX"/>
          </a:p>
        </p:txBody>
      </p:sp>
    </p:spTree>
    <p:extLst>
      <p:ext uri="{BB962C8B-B14F-4D97-AF65-F5344CB8AC3E}">
        <p14:creationId xmlns:p14="http://schemas.microsoft.com/office/powerpoint/2010/main" val="2307681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504031" y="309985"/>
            <a:ext cx="9072563" cy="1290108"/>
          </a:xfrm>
          <a:prstGeom prst="rect">
            <a:avLst/>
          </a:prstGeom>
        </p:spPr>
        <p:txBody>
          <a:bodyPr vert="horz" lIns="101828" tIns="50914" rIns="101828" bIns="50914"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504031" y="1806152"/>
            <a:ext cx="9072563" cy="5108471"/>
          </a:xfrm>
          <a:prstGeom prst="rect">
            <a:avLst/>
          </a:prstGeom>
        </p:spPr>
        <p:txBody>
          <a:bodyPr vert="horz" lIns="101828" tIns="50914" rIns="101828" bIns="50914"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504031" y="7174436"/>
            <a:ext cx="2352146" cy="412118"/>
          </a:xfrm>
          <a:prstGeom prst="rect">
            <a:avLst/>
          </a:prstGeom>
        </p:spPr>
        <p:txBody>
          <a:bodyPr vert="horz" lIns="101828" tIns="50914" rIns="101828" bIns="50914" rtlCol="0" anchor="ctr"/>
          <a:lstStyle>
            <a:lvl1pPr algn="l">
              <a:defRPr sz="1300">
                <a:solidFill>
                  <a:schemeClr val="tx1">
                    <a:tint val="75000"/>
                  </a:schemeClr>
                </a:solidFill>
              </a:defRPr>
            </a:lvl1pPr>
          </a:lstStyle>
          <a:p>
            <a:fld id="{C8BDE612-23A4-496E-A0C6-01299386BED5}" type="datetimeFigureOut">
              <a:rPr lang="es-MX" smtClean="0"/>
              <a:t>05/06/2018</a:t>
            </a:fld>
            <a:endParaRPr lang="es-MX"/>
          </a:p>
        </p:txBody>
      </p:sp>
      <p:sp>
        <p:nvSpPr>
          <p:cNvPr id="5" name="4 Marcador de pie de página"/>
          <p:cNvSpPr>
            <a:spLocks noGrp="1"/>
          </p:cNvSpPr>
          <p:nvPr>
            <p:ph type="ftr" sz="quarter" idx="3"/>
          </p:nvPr>
        </p:nvSpPr>
        <p:spPr>
          <a:xfrm>
            <a:off x="3444214" y="7174436"/>
            <a:ext cx="3192198" cy="412118"/>
          </a:xfrm>
          <a:prstGeom prst="rect">
            <a:avLst/>
          </a:prstGeom>
        </p:spPr>
        <p:txBody>
          <a:bodyPr vert="horz" lIns="101828" tIns="50914" rIns="101828" bIns="50914" rtlCol="0" anchor="ctr"/>
          <a:lstStyle>
            <a:lvl1pPr algn="ctr">
              <a:defRPr sz="13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7224448" y="7174436"/>
            <a:ext cx="2352146" cy="412118"/>
          </a:xfrm>
          <a:prstGeom prst="rect">
            <a:avLst/>
          </a:prstGeom>
        </p:spPr>
        <p:txBody>
          <a:bodyPr vert="horz" lIns="101828" tIns="50914" rIns="101828" bIns="50914" rtlCol="0" anchor="ctr"/>
          <a:lstStyle>
            <a:lvl1pPr algn="r">
              <a:defRPr sz="1300">
                <a:solidFill>
                  <a:schemeClr val="tx1">
                    <a:tint val="75000"/>
                  </a:schemeClr>
                </a:solidFill>
              </a:defRPr>
            </a:lvl1pPr>
          </a:lstStyle>
          <a:p>
            <a:fld id="{8AFC0C61-4C83-422D-815C-EC160EAD478A}" type="slidenum">
              <a:rPr lang="es-MX" smtClean="0"/>
              <a:t>‹Nº›</a:t>
            </a:fld>
            <a:endParaRPr lang="es-MX"/>
          </a:p>
        </p:txBody>
      </p:sp>
    </p:spTree>
    <p:extLst>
      <p:ext uri="{BB962C8B-B14F-4D97-AF65-F5344CB8AC3E}">
        <p14:creationId xmlns:p14="http://schemas.microsoft.com/office/powerpoint/2010/main" val="35007180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276" rtl="0" eaLnBrk="1" latinLnBrk="0" hangingPunct="1">
        <a:spcBef>
          <a:spcPct val="0"/>
        </a:spcBef>
        <a:buNone/>
        <a:defRPr sz="4900" kern="1200">
          <a:solidFill>
            <a:schemeClr val="tx1"/>
          </a:solidFill>
          <a:latin typeface="+mj-lt"/>
          <a:ea typeface="+mj-ea"/>
          <a:cs typeface="+mj-cs"/>
        </a:defRPr>
      </a:lvl1pPr>
    </p:titleStyle>
    <p:bodyStyle>
      <a:lvl1pPr marL="381853" indent="-381853" algn="l" defTabSz="1018276"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349" indent="-318211" algn="l" defTabSz="1018276"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2845" indent="-254569" algn="l" defTabSz="101827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81983" indent="-254569" algn="l" defTabSz="101827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1121" indent="-254569" algn="l" defTabSz="101827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0259" indent="-254569" algn="l" defTabSz="101827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09396" indent="-254569" algn="l" defTabSz="101827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18534" indent="-254569" algn="l" defTabSz="101827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27672" indent="-254569" algn="l" defTabSz="101827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s-MX"/>
      </a:defPPr>
      <a:lvl1pPr marL="0" algn="l" defTabSz="1018276" rtl="0" eaLnBrk="1" latinLnBrk="0" hangingPunct="1">
        <a:defRPr sz="2000" kern="1200">
          <a:solidFill>
            <a:schemeClr val="tx1"/>
          </a:solidFill>
          <a:latin typeface="+mn-lt"/>
          <a:ea typeface="+mn-ea"/>
          <a:cs typeface="+mn-cs"/>
        </a:defRPr>
      </a:lvl1pPr>
      <a:lvl2pPr marL="509138" algn="l" defTabSz="1018276" rtl="0" eaLnBrk="1" latinLnBrk="0" hangingPunct="1">
        <a:defRPr sz="2000" kern="1200">
          <a:solidFill>
            <a:schemeClr val="tx1"/>
          </a:solidFill>
          <a:latin typeface="+mn-lt"/>
          <a:ea typeface="+mn-ea"/>
          <a:cs typeface="+mn-cs"/>
        </a:defRPr>
      </a:lvl2pPr>
      <a:lvl3pPr marL="1018276" algn="l" defTabSz="1018276" rtl="0" eaLnBrk="1" latinLnBrk="0" hangingPunct="1">
        <a:defRPr sz="2000" kern="1200">
          <a:solidFill>
            <a:schemeClr val="tx1"/>
          </a:solidFill>
          <a:latin typeface="+mn-lt"/>
          <a:ea typeface="+mn-ea"/>
          <a:cs typeface="+mn-cs"/>
        </a:defRPr>
      </a:lvl3pPr>
      <a:lvl4pPr marL="1527414" algn="l" defTabSz="1018276" rtl="0" eaLnBrk="1" latinLnBrk="0" hangingPunct="1">
        <a:defRPr sz="2000" kern="1200">
          <a:solidFill>
            <a:schemeClr val="tx1"/>
          </a:solidFill>
          <a:latin typeface="+mn-lt"/>
          <a:ea typeface="+mn-ea"/>
          <a:cs typeface="+mn-cs"/>
        </a:defRPr>
      </a:lvl4pPr>
      <a:lvl5pPr marL="2036552" algn="l" defTabSz="1018276" rtl="0" eaLnBrk="1" latinLnBrk="0" hangingPunct="1">
        <a:defRPr sz="2000" kern="1200">
          <a:solidFill>
            <a:schemeClr val="tx1"/>
          </a:solidFill>
          <a:latin typeface="+mn-lt"/>
          <a:ea typeface="+mn-ea"/>
          <a:cs typeface="+mn-cs"/>
        </a:defRPr>
      </a:lvl5pPr>
      <a:lvl6pPr marL="2545690" algn="l" defTabSz="1018276" rtl="0" eaLnBrk="1" latinLnBrk="0" hangingPunct="1">
        <a:defRPr sz="2000" kern="1200">
          <a:solidFill>
            <a:schemeClr val="tx1"/>
          </a:solidFill>
          <a:latin typeface="+mn-lt"/>
          <a:ea typeface="+mn-ea"/>
          <a:cs typeface="+mn-cs"/>
        </a:defRPr>
      </a:lvl6pPr>
      <a:lvl7pPr marL="3054828" algn="l" defTabSz="1018276" rtl="0" eaLnBrk="1" latinLnBrk="0" hangingPunct="1">
        <a:defRPr sz="2000" kern="1200">
          <a:solidFill>
            <a:schemeClr val="tx1"/>
          </a:solidFill>
          <a:latin typeface="+mn-lt"/>
          <a:ea typeface="+mn-ea"/>
          <a:cs typeface="+mn-cs"/>
        </a:defRPr>
      </a:lvl7pPr>
      <a:lvl8pPr marL="3563965" algn="l" defTabSz="1018276" rtl="0" eaLnBrk="1" latinLnBrk="0" hangingPunct="1">
        <a:defRPr sz="2000" kern="1200">
          <a:solidFill>
            <a:schemeClr val="tx1"/>
          </a:solidFill>
          <a:latin typeface="+mn-lt"/>
          <a:ea typeface="+mn-ea"/>
          <a:cs typeface="+mn-cs"/>
        </a:defRPr>
      </a:lvl8pPr>
      <a:lvl9pPr marL="4073103" algn="l" defTabSz="1018276"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d)%20Comprobables%20de%20Avance%20F&#237;sico%20Financiero%20del%20Proyecto.pdf" TargetMode="External"/><Relationship Id="rId3" Type="http://schemas.openxmlformats.org/officeDocument/2006/relationships/image" Target="../media/image41.png"/><Relationship Id="rId7" Type="http://schemas.openxmlformats.org/officeDocument/2006/relationships/hyperlink" Target="DG-4640-17%20Solicitud%20de%20Pr&#243;rroga.pdf" TargetMode="External"/><Relationship Id="rId2" Type="http://schemas.openxmlformats.org/officeDocument/2006/relationships/hyperlink" Target="Lineamientos%20FOTRADIS%202017.pdf" TargetMode="External"/><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image" Target="../media/image44.png"/><Relationship Id="rId5" Type="http://schemas.openxmlformats.org/officeDocument/2006/relationships/hyperlink" Target="Anexo%20II%20Informaci&#243;n%20Relevante%20del%20Proyecto%20FOTRADIS%202017%2009%20enero18.pptx" TargetMode="External"/><Relationship Id="rId10" Type="http://schemas.openxmlformats.org/officeDocument/2006/relationships/hyperlink" Target="Facturas%20FOTRADIS%202017" TargetMode="External"/><Relationship Id="rId4" Type="http://schemas.openxmlformats.org/officeDocument/2006/relationships/hyperlink" Target="http://www.google.com.mx/url?sa=i&amp;rct=j&amp;q=&amp;esrc=s&amp;source=images&amp;cd=&amp;cad=rja&amp;uact=8&amp;ved=0ahUKEwicufr1-bTWAhXnjlQKHV2nCjQQjRwIBw&amp;url=http://jesusrn.com/que-es-el-gold-plating-y-como-evitarlo/&amp;psig=AFQjCNF2h8ayv8PWPHnXC4_Wicp7piN4cQ&amp;ust=1506037738324547" TargetMode="External"/><Relationship Id="rId9" Type="http://schemas.openxmlformats.org/officeDocument/2006/relationships/image" Target="../media/image43.png"/></Relationships>
</file>

<file path=ppt/slides/_rels/slide26.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hyperlink" Target="ACTA%20DE%20ADJUDICACION%20PY%20114%20FOTRADIS%202017.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0080625" cy="7740650"/>
          </a:xfrm>
          <a:prstGeom prst="rect">
            <a:avLst/>
          </a:prstGeom>
        </p:spPr>
      </p:pic>
      <p:grpSp>
        <p:nvGrpSpPr>
          <p:cNvPr id="8" name="7 Grupo"/>
          <p:cNvGrpSpPr/>
          <p:nvPr/>
        </p:nvGrpSpPr>
        <p:grpSpPr>
          <a:xfrm>
            <a:off x="837732" y="2142133"/>
            <a:ext cx="8405157" cy="4474582"/>
            <a:chOff x="467544" y="548680"/>
            <a:chExt cx="8405157" cy="4474582"/>
          </a:xfrm>
        </p:grpSpPr>
        <p:pic>
          <p:nvPicPr>
            <p:cNvPr id="9" name="Picture 2" descr="CREz7X8UkAAhtAM"/>
            <p:cNvPicPr>
              <a:picLocks noChangeAspect="1" noChangeArrowheads="1"/>
            </p:cNvPicPr>
            <p:nvPr/>
          </p:nvPicPr>
          <p:blipFill rotWithShape="1">
            <a:blip r:embed="rId3">
              <a:lum bright="70000" contrast="-70000"/>
              <a:extLst>
                <a:ext uri="{28A0092B-C50C-407E-A947-70E740481C1C}">
                  <a14:useLocalDpi xmlns:a14="http://schemas.microsoft.com/office/drawing/2010/main" val="0"/>
                </a:ext>
              </a:extLst>
            </a:blip>
            <a:srcRect r="48683" b="18817"/>
            <a:stretch/>
          </p:blipFill>
          <p:spPr bwMode="auto">
            <a:xfrm>
              <a:off x="467544" y="556898"/>
              <a:ext cx="5111153" cy="4466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1412373"/>
            <p:cNvPicPr>
              <a:picLocks noChangeAspect="1" noChangeArrowheads="1"/>
            </p:cNvPicPr>
            <p:nvPr/>
          </p:nvPicPr>
          <p:blipFill rotWithShape="1">
            <a:blip r:embed="rId4">
              <a:lum bright="70000" contrast="-70000"/>
              <a:extLst>
                <a:ext uri="{28A0092B-C50C-407E-A947-70E740481C1C}">
                  <a14:useLocalDpi xmlns:a14="http://schemas.microsoft.com/office/drawing/2010/main" val="0"/>
                </a:ext>
              </a:extLst>
            </a:blip>
            <a:srcRect l="6715" r="5284" b="9793"/>
            <a:stretch/>
          </p:blipFill>
          <p:spPr bwMode="auto">
            <a:xfrm>
              <a:off x="3237954" y="548680"/>
              <a:ext cx="5634747" cy="4474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1 Título"/>
          <p:cNvSpPr>
            <a:spLocks noGrp="1"/>
          </p:cNvSpPr>
          <p:nvPr>
            <p:ph type="ctrTitle"/>
          </p:nvPr>
        </p:nvSpPr>
        <p:spPr>
          <a:xfrm>
            <a:off x="935856" y="2167470"/>
            <a:ext cx="7992888" cy="2638959"/>
          </a:xfrm>
        </p:spPr>
        <p:txBody>
          <a:bodyPr>
            <a:noAutofit/>
          </a:bodyPr>
          <a:lstStyle/>
          <a:p>
            <a:r>
              <a:rPr lang="es-MX" sz="2800" b="1" dirty="0" smtClean="0"/>
              <a:t>Adquisición de unidades de transporte accesibles para las Personas con Discapacidad  para su traslado en la Ruta Alimentadora 1 del Sistema Integral del Tren (SITREN) en la Zona Metropolitana de Guadalajara (ZMG)</a:t>
            </a:r>
            <a:endParaRPr lang="es-MX" sz="2800" b="1" dirty="0"/>
          </a:p>
        </p:txBody>
      </p:sp>
      <p:sp>
        <p:nvSpPr>
          <p:cNvPr id="6" name="2 Subtítulo"/>
          <p:cNvSpPr>
            <a:spLocks noGrp="1"/>
          </p:cNvSpPr>
          <p:nvPr>
            <p:ph type="subTitle" idx="1"/>
          </p:nvPr>
        </p:nvSpPr>
        <p:spPr>
          <a:xfrm>
            <a:off x="1947924" y="5022453"/>
            <a:ext cx="6400800" cy="1080120"/>
          </a:xfrm>
        </p:spPr>
        <p:txBody>
          <a:bodyPr>
            <a:normAutofit/>
          </a:bodyPr>
          <a:lstStyle/>
          <a:p>
            <a:r>
              <a:rPr lang="es-MX" sz="2000" b="1" i="1" dirty="0" smtClean="0"/>
              <a:t>Fondo para la Accesibilidad en el Transporte Público para las Personas con Discapacidad 2017</a:t>
            </a:r>
          </a:p>
        </p:txBody>
      </p:sp>
      <p:sp>
        <p:nvSpPr>
          <p:cNvPr id="7" name="6 Rectángulo"/>
          <p:cNvSpPr/>
          <p:nvPr/>
        </p:nvSpPr>
        <p:spPr>
          <a:xfrm>
            <a:off x="1799952" y="6102573"/>
            <a:ext cx="6696744" cy="400110"/>
          </a:xfrm>
          <a:prstGeom prst="rect">
            <a:avLst/>
          </a:prstGeom>
        </p:spPr>
        <p:txBody>
          <a:bodyPr wrap="square">
            <a:spAutoFit/>
          </a:bodyPr>
          <a:lstStyle/>
          <a:p>
            <a:pPr lvl="0" algn="ctr">
              <a:spcBef>
                <a:spcPct val="20000"/>
              </a:spcBef>
            </a:pPr>
            <a:r>
              <a:rPr lang="es-MX" sz="2000" b="1" dirty="0">
                <a:solidFill>
                  <a:prstClr val="black">
                    <a:tint val="75000"/>
                  </a:prstClr>
                </a:solidFill>
              </a:rPr>
              <a:t>Dirección para la Inclusión de las Personas con Discapacidad</a:t>
            </a:r>
          </a:p>
        </p:txBody>
      </p:sp>
      <p:sp>
        <p:nvSpPr>
          <p:cNvPr id="11" name="10 Rectángulo"/>
          <p:cNvSpPr/>
          <p:nvPr/>
        </p:nvSpPr>
        <p:spPr>
          <a:xfrm>
            <a:off x="-1" y="7470725"/>
            <a:ext cx="10080625" cy="261610"/>
          </a:xfrm>
          <a:prstGeom prst="rect">
            <a:avLst/>
          </a:prstGeom>
        </p:spPr>
        <p:txBody>
          <a:bodyPr wrap="square">
            <a:spAutoFit/>
          </a:bodyPr>
          <a:lstStyle/>
          <a:p>
            <a:pPr lvl="0">
              <a:spcBef>
                <a:spcPct val="20000"/>
              </a:spcBef>
            </a:pPr>
            <a:r>
              <a:rPr lang="es-MX" sz="1100" dirty="0">
                <a:solidFill>
                  <a:schemeClr val="bg1">
                    <a:lumMod val="50000"/>
                  </a:schemeClr>
                </a:solidFill>
              </a:rPr>
              <a:t>"</a:t>
            </a:r>
            <a:r>
              <a:rPr lang="es-MX" sz="1100" i="1" dirty="0">
                <a:solidFill>
                  <a:schemeClr val="bg1">
                    <a:lumMod val="50000"/>
                  </a:schemeClr>
                </a:solidFill>
              </a:rPr>
              <a:t>Este programa es público, ajeno a cualquier partido político. Queda prohibido el uso para fines distintos a los establecidos en el programa</a:t>
            </a:r>
            <a:r>
              <a:rPr lang="es-MX" sz="1100" dirty="0">
                <a:solidFill>
                  <a:schemeClr val="bg1">
                    <a:lumMod val="50000"/>
                  </a:schemeClr>
                </a:solidFill>
              </a:rPr>
              <a:t>". </a:t>
            </a:r>
            <a:endParaRPr lang="es-MX" sz="1100" b="1" dirty="0">
              <a:solidFill>
                <a:schemeClr val="bg1">
                  <a:lumMod val="50000"/>
                </a:schemeClr>
              </a:solidFill>
            </a:endParaRPr>
          </a:p>
        </p:txBody>
      </p:sp>
    </p:spTree>
    <p:extLst>
      <p:ext uri="{BB962C8B-B14F-4D97-AF65-F5344CB8AC3E}">
        <p14:creationId xmlns:p14="http://schemas.microsoft.com/office/powerpoint/2010/main" val="31907631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2736056" y="156193"/>
            <a:ext cx="6984554" cy="824036"/>
          </a:xfrm>
          <a:prstGeom prst="rect">
            <a:avLst/>
          </a:prstGeom>
        </p:spPr>
        <p:txBody>
          <a:bodyPr vert="horz" lIns="101828" tIns="50914" rIns="101828" bIns="50914" rtlCol="0" anchor="ctr">
            <a:normAutofit fontScale="97500" lnSpcReduction="10000"/>
          </a:bodyPr>
          <a:lstStyle>
            <a:lvl1pPr algn="ctr" defTabSz="1018276" rtl="0" eaLnBrk="1" latinLnBrk="0" hangingPunct="1">
              <a:spcBef>
                <a:spcPct val="0"/>
              </a:spcBef>
              <a:buNone/>
              <a:defRPr sz="4900" kern="1200">
                <a:solidFill>
                  <a:schemeClr val="tx1"/>
                </a:solidFill>
                <a:latin typeface="+mj-lt"/>
                <a:ea typeface="+mj-ea"/>
                <a:cs typeface="+mj-cs"/>
              </a:defRPr>
            </a:lvl1pPr>
          </a:lstStyle>
          <a:p>
            <a:r>
              <a:rPr lang="es-MX" b="1" dirty="0">
                <a:solidFill>
                  <a:srgbClr val="800080"/>
                </a:solidFill>
              </a:rPr>
              <a:t>5</a:t>
            </a:r>
            <a:r>
              <a:rPr lang="es-MX" b="1" dirty="0" smtClean="0">
                <a:solidFill>
                  <a:srgbClr val="800080"/>
                </a:solidFill>
              </a:rPr>
              <a:t>. Avance Físico</a:t>
            </a:r>
          </a:p>
        </p:txBody>
      </p:sp>
      <p:pic>
        <p:nvPicPr>
          <p:cNvPr id="2" name="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9792" y="1343718"/>
            <a:ext cx="4477585" cy="2985057"/>
          </a:xfrm>
          <a:prstGeom prst="rect">
            <a:avLst/>
          </a:prstGeom>
        </p:spPr>
      </p:pic>
      <p:pic>
        <p:nvPicPr>
          <p:cNvPr id="3" name="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6336" y="1530864"/>
            <a:ext cx="4196867" cy="2797911"/>
          </a:xfrm>
          <a:prstGeom prst="rect">
            <a:avLst/>
          </a:prstGeom>
        </p:spPr>
      </p:pic>
      <p:pic>
        <p:nvPicPr>
          <p:cNvPr id="4" name="3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88877" y="4518397"/>
            <a:ext cx="4248472" cy="2832315"/>
          </a:xfrm>
          <a:prstGeom prst="rect">
            <a:avLst/>
          </a:prstGeom>
        </p:spPr>
      </p:pic>
    </p:spTree>
    <p:extLst>
      <p:ext uri="{BB962C8B-B14F-4D97-AF65-F5344CB8AC3E}">
        <p14:creationId xmlns:p14="http://schemas.microsoft.com/office/powerpoint/2010/main" val="39787495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2736056" y="156193"/>
            <a:ext cx="6984554" cy="824036"/>
          </a:xfrm>
          <a:prstGeom prst="rect">
            <a:avLst/>
          </a:prstGeom>
        </p:spPr>
        <p:txBody>
          <a:bodyPr vert="horz" lIns="101828" tIns="50914" rIns="101828" bIns="50914" rtlCol="0" anchor="ctr">
            <a:normAutofit fontScale="97500" lnSpcReduction="10000"/>
          </a:bodyPr>
          <a:lstStyle>
            <a:lvl1pPr algn="ctr" defTabSz="1018276" rtl="0" eaLnBrk="1" latinLnBrk="0" hangingPunct="1">
              <a:spcBef>
                <a:spcPct val="0"/>
              </a:spcBef>
              <a:buNone/>
              <a:defRPr sz="4900" kern="1200">
                <a:solidFill>
                  <a:schemeClr val="tx1"/>
                </a:solidFill>
                <a:latin typeface="+mj-lt"/>
                <a:ea typeface="+mj-ea"/>
                <a:cs typeface="+mj-cs"/>
              </a:defRPr>
            </a:lvl1pPr>
          </a:lstStyle>
          <a:p>
            <a:r>
              <a:rPr lang="es-MX" b="1" dirty="0">
                <a:solidFill>
                  <a:srgbClr val="800080"/>
                </a:solidFill>
              </a:rPr>
              <a:t>5</a:t>
            </a:r>
            <a:r>
              <a:rPr lang="es-MX" b="1" dirty="0" smtClean="0">
                <a:solidFill>
                  <a:srgbClr val="800080"/>
                </a:solidFill>
              </a:rPr>
              <a:t>. Avance Físico</a:t>
            </a:r>
          </a:p>
        </p:txBody>
      </p:sp>
      <p:pic>
        <p:nvPicPr>
          <p:cNvPr id="3" name="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75086" y="4518397"/>
            <a:ext cx="4143579" cy="2762386"/>
          </a:xfrm>
          <a:prstGeom prst="rect">
            <a:avLst/>
          </a:prstGeom>
        </p:spPr>
      </p:pic>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776" y="1413038"/>
            <a:ext cx="4248472" cy="2832315"/>
          </a:xfrm>
          <a:prstGeom prst="rect">
            <a:avLst/>
          </a:prstGeom>
        </p:spPr>
      </p:pic>
      <p:pic>
        <p:nvPicPr>
          <p:cNvPr id="8" name="7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85794" y="1413038"/>
            <a:ext cx="4137406" cy="2758271"/>
          </a:xfrm>
          <a:prstGeom prst="rect">
            <a:avLst/>
          </a:prstGeom>
        </p:spPr>
      </p:pic>
    </p:spTree>
    <p:extLst>
      <p:ext uri="{BB962C8B-B14F-4D97-AF65-F5344CB8AC3E}">
        <p14:creationId xmlns:p14="http://schemas.microsoft.com/office/powerpoint/2010/main" val="5258726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2736056" y="156193"/>
            <a:ext cx="6984554" cy="824036"/>
          </a:xfrm>
          <a:prstGeom prst="rect">
            <a:avLst/>
          </a:prstGeom>
        </p:spPr>
        <p:txBody>
          <a:bodyPr vert="horz" lIns="101828" tIns="50914" rIns="101828" bIns="50914" rtlCol="0" anchor="ctr">
            <a:normAutofit fontScale="97500" lnSpcReduction="10000"/>
          </a:bodyPr>
          <a:lstStyle>
            <a:lvl1pPr algn="ctr" defTabSz="1018276" rtl="0" eaLnBrk="1" latinLnBrk="0" hangingPunct="1">
              <a:spcBef>
                <a:spcPct val="0"/>
              </a:spcBef>
              <a:buNone/>
              <a:defRPr sz="4900" kern="1200">
                <a:solidFill>
                  <a:schemeClr val="tx1"/>
                </a:solidFill>
                <a:latin typeface="+mj-lt"/>
                <a:ea typeface="+mj-ea"/>
                <a:cs typeface="+mj-cs"/>
              </a:defRPr>
            </a:lvl1pPr>
          </a:lstStyle>
          <a:p>
            <a:r>
              <a:rPr lang="es-MX" b="1" dirty="0">
                <a:solidFill>
                  <a:srgbClr val="800080"/>
                </a:solidFill>
              </a:rPr>
              <a:t>5</a:t>
            </a:r>
            <a:r>
              <a:rPr lang="es-MX" b="1" dirty="0" smtClean="0">
                <a:solidFill>
                  <a:srgbClr val="800080"/>
                </a:solidFill>
              </a:rPr>
              <a:t>. Avance Físico</a:t>
            </a:r>
          </a:p>
        </p:txBody>
      </p:sp>
      <p:pic>
        <p:nvPicPr>
          <p:cNvPr id="5" name="4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4737" y="1368820"/>
            <a:ext cx="4314800" cy="2876533"/>
          </a:xfrm>
          <a:prstGeom prst="rect">
            <a:avLst/>
          </a:prstGeom>
        </p:spPr>
      </p:pic>
      <p:pic>
        <p:nvPicPr>
          <p:cNvPr id="7" name="6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8370" y="1374213"/>
            <a:ext cx="4392240" cy="2928160"/>
          </a:xfrm>
          <a:prstGeom prst="rect">
            <a:avLst/>
          </a:prstGeom>
        </p:spPr>
      </p:pic>
      <p:pic>
        <p:nvPicPr>
          <p:cNvPr id="8" name="7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28370" y="4437368"/>
            <a:ext cx="4442024" cy="2961349"/>
          </a:xfrm>
          <a:prstGeom prst="rect">
            <a:avLst/>
          </a:prstGeom>
        </p:spPr>
      </p:pic>
    </p:spTree>
    <p:extLst>
      <p:ext uri="{BB962C8B-B14F-4D97-AF65-F5344CB8AC3E}">
        <p14:creationId xmlns:p14="http://schemas.microsoft.com/office/powerpoint/2010/main" val="35309580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2736056" y="156193"/>
            <a:ext cx="6984554" cy="824036"/>
          </a:xfrm>
          <a:prstGeom prst="rect">
            <a:avLst/>
          </a:prstGeom>
        </p:spPr>
        <p:txBody>
          <a:bodyPr vert="horz" lIns="101828" tIns="50914" rIns="101828" bIns="50914" rtlCol="0" anchor="ctr">
            <a:normAutofit fontScale="97500" lnSpcReduction="10000"/>
          </a:bodyPr>
          <a:lstStyle>
            <a:lvl1pPr algn="ctr" defTabSz="1018276" rtl="0" eaLnBrk="1" latinLnBrk="0" hangingPunct="1">
              <a:spcBef>
                <a:spcPct val="0"/>
              </a:spcBef>
              <a:buNone/>
              <a:defRPr sz="4900" kern="1200">
                <a:solidFill>
                  <a:schemeClr val="tx1"/>
                </a:solidFill>
                <a:latin typeface="+mj-lt"/>
                <a:ea typeface="+mj-ea"/>
                <a:cs typeface="+mj-cs"/>
              </a:defRPr>
            </a:lvl1pPr>
          </a:lstStyle>
          <a:p>
            <a:r>
              <a:rPr lang="es-MX" b="1" dirty="0">
                <a:solidFill>
                  <a:srgbClr val="800080"/>
                </a:solidFill>
              </a:rPr>
              <a:t>5</a:t>
            </a:r>
            <a:r>
              <a:rPr lang="es-MX" b="1" dirty="0" smtClean="0">
                <a:solidFill>
                  <a:srgbClr val="800080"/>
                </a:solidFill>
              </a:rPr>
              <a:t>. Avance Físico</a:t>
            </a:r>
          </a:p>
        </p:txBody>
      </p:sp>
      <p:pic>
        <p:nvPicPr>
          <p:cNvPr id="5" name="4 Imagen"/>
          <p:cNvPicPr>
            <a:picLocks noChangeAspect="1"/>
          </p:cNvPicPr>
          <p:nvPr/>
        </p:nvPicPr>
        <p:blipFill>
          <a:blip r:embed="rId2"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040312" y="1221176"/>
            <a:ext cx="4536266" cy="3024177"/>
          </a:xfrm>
          <a:prstGeom prst="rect">
            <a:avLst/>
          </a:prstGeom>
        </p:spPr>
      </p:pic>
      <p:pic>
        <p:nvPicPr>
          <p:cNvPr id="7" name="6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40312" y="4398381"/>
            <a:ext cx="4536266" cy="3024178"/>
          </a:xfrm>
          <a:prstGeom prst="rect">
            <a:avLst/>
          </a:prstGeom>
        </p:spPr>
      </p:pic>
      <p:pic>
        <p:nvPicPr>
          <p:cNvPr id="8" name="7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390" y="1221176"/>
            <a:ext cx="4500254" cy="3000169"/>
          </a:xfrm>
          <a:prstGeom prst="rect">
            <a:avLst/>
          </a:prstGeom>
        </p:spPr>
      </p:pic>
    </p:spTree>
    <p:extLst>
      <p:ext uri="{BB962C8B-B14F-4D97-AF65-F5344CB8AC3E}">
        <p14:creationId xmlns:p14="http://schemas.microsoft.com/office/powerpoint/2010/main" val="35309580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96296" y="1134021"/>
            <a:ext cx="5115429" cy="6264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1 Título"/>
          <p:cNvSpPr txBox="1">
            <a:spLocks/>
          </p:cNvSpPr>
          <p:nvPr/>
        </p:nvSpPr>
        <p:spPr>
          <a:xfrm>
            <a:off x="2592040" y="309985"/>
            <a:ext cx="6984554" cy="824036"/>
          </a:xfrm>
          <a:prstGeom prst="rect">
            <a:avLst/>
          </a:prstGeom>
        </p:spPr>
        <p:txBody>
          <a:bodyPr vert="horz" lIns="101828" tIns="50914" rIns="101828" bIns="50914" rtlCol="0" anchor="ctr">
            <a:normAutofit fontScale="97500" lnSpcReduction="10000"/>
          </a:bodyPr>
          <a:lstStyle>
            <a:lvl1pPr algn="ctr" defTabSz="1018276" rtl="0" eaLnBrk="1" latinLnBrk="0" hangingPunct="1">
              <a:spcBef>
                <a:spcPct val="0"/>
              </a:spcBef>
              <a:buNone/>
              <a:defRPr sz="4900" kern="1200">
                <a:solidFill>
                  <a:schemeClr val="tx1"/>
                </a:solidFill>
                <a:latin typeface="+mj-lt"/>
                <a:ea typeface="+mj-ea"/>
                <a:cs typeface="+mj-cs"/>
              </a:defRPr>
            </a:lvl1pPr>
          </a:lstStyle>
          <a:p>
            <a:r>
              <a:rPr lang="es-MX" b="1" dirty="0">
                <a:solidFill>
                  <a:srgbClr val="800080"/>
                </a:solidFill>
              </a:rPr>
              <a:t>5</a:t>
            </a:r>
            <a:r>
              <a:rPr lang="es-MX" b="1" dirty="0" smtClean="0">
                <a:solidFill>
                  <a:srgbClr val="800080"/>
                </a:solidFill>
              </a:rPr>
              <a:t>. Avance Financiero</a:t>
            </a:r>
          </a:p>
        </p:txBody>
      </p:sp>
      <p:sp>
        <p:nvSpPr>
          <p:cNvPr id="6" name="5 Rectángulo"/>
          <p:cNvSpPr/>
          <p:nvPr/>
        </p:nvSpPr>
        <p:spPr>
          <a:xfrm>
            <a:off x="431800" y="3294261"/>
            <a:ext cx="3672408" cy="1384995"/>
          </a:xfrm>
          <a:prstGeom prst="rect">
            <a:avLst/>
          </a:prstGeom>
        </p:spPr>
        <p:txBody>
          <a:bodyPr wrap="square">
            <a:spAutoFit/>
          </a:bodyPr>
          <a:lstStyle/>
          <a:p>
            <a:pPr algn="just"/>
            <a:r>
              <a:rPr lang="es-MX" sz="1400" dirty="0" smtClean="0"/>
              <a:t>Memorando No. DRF/038/2018, donde se establece el cierre financiero del Proyecto con transferencia de Reintegro de los Recursos no devengados, Intereses, y comprobante del pago  realizado a Comercial Motors de México S.A. de C.V. por la Adquisición de Camiones .</a:t>
            </a:r>
            <a:endParaRPr lang="es-MX" sz="1400" dirty="0"/>
          </a:p>
        </p:txBody>
      </p:sp>
    </p:spTree>
    <p:extLst>
      <p:ext uri="{BB962C8B-B14F-4D97-AF65-F5344CB8AC3E}">
        <p14:creationId xmlns:p14="http://schemas.microsoft.com/office/powerpoint/2010/main" val="8988519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2592040" y="309985"/>
            <a:ext cx="6984554" cy="824036"/>
          </a:xfrm>
          <a:prstGeom prst="rect">
            <a:avLst/>
          </a:prstGeom>
        </p:spPr>
        <p:txBody>
          <a:bodyPr vert="horz" lIns="101828" tIns="50914" rIns="101828" bIns="50914" rtlCol="0" anchor="ctr">
            <a:normAutofit fontScale="97500" lnSpcReduction="10000"/>
          </a:bodyPr>
          <a:lstStyle>
            <a:lvl1pPr algn="ctr" defTabSz="1018276" rtl="0" eaLnBrk="1" latinLnBrk="0" hangingPunct="1">
              <a:spcBef>
                <a:spcPct val="0"/>
              </a:spcBef>
              <a:buNone/>
              <a:defRPr sz="4900" kern="1200">
                <a:solidFill>
                  <a:schemeClr val="tx1"/>
                </a:solidFill>
                <a:latin typeface="+mj-lt"/>
                <a:ea typeface="+mj-ea"/>
                <a:cs typeface="+mj-cs"/>
              </a:defRPr>
            </a:lvl1pPr>
          </a:lstStyle>
          <a:p>
            <a:r>
              <a:rPr lang="es-MX" b="1" dirty="0">
                <a:solidFill>
                  <a:srgbClr val="800080"/>
                </a:solidFill>
              </a:rPr>
              <a:t>5</a:t>
            </a:r>
            <a:r>
              <a:rPr lang="es-MX" b="1" dirty="0" smtClean="0">
                <a:solidFill>
                  <a:srgbClr val="800080"/>
                </a:solidFill>
              </a:rPr>
              <a:t>. Avance Financiero</a:t>
            </a:r>
          </a:p>
        </p:txBody>
      </p:sp>
      <p:sp>
        <p:nvSpPr>
          <p:cNvPr id="6" name="5 Rectángulo"/>
          <p:cNvSpPr/>
          <p:nvPr/>
        </p:nvSpPr>
        <p:spPr>
          <a:xfrm>
            <a:off x="647824" y="2142133"/>
            <a:ext cx="3672408" cy="4401205"/>
          </a:xfrm>
          <a:prstGeom prst="rect">
            <a:avLst/>
          </a:prstGeom>
        </p:spPr>
        <p:txBody>
          <a:bodyPr wrap="square">
            <a:spAutoFit/>
          </a:bodyPr>
          <a:lstStyle/>
          <a:p>
            <a:pPr algn="just"/>
            <a:r>
              <a:rPr lang="es-MX" sz="1400" dirty="0" smtClean="0"/>
              <a:t>Con el Oficio dirigido a Secretaría de Planeación, Administración y Finanzas de Gobierno del Estado de Jalisco, se aclara que los </a:t>
            </a:r>
            <a:r>
              <a:rPr lang="es-MX" sz="1400" dirty="0"/>
              <a:t>oficios </a:t>
            </a:r>
            <a:r>
              <a:rPr lang="es-MX" sz="1400" dirty="0" smtClean="0"/>
              <a:t>DG/0909 y DG/0998 del 17 y 31 de mayo respectivamente se aclara un error en la descripción del proyecto, ya que dice:</a:t>
            </a:r>
          </a:p>
          <a:p>
            <a:pPr algn="just"/>
            <a:endParaRPr lang="es-MX" sz="1400" dirty="0" smtClean="0"/>
          </a:p>
          <a:p>
            <a:pPr algn="just"/>
            <a:r>
              <a:rPr lang="es-MX" sz="1400" dirty="0" smtClean="0"/>
              <a:t> Proyecto 99 “Rehabilitación, adaptación y equipamiento del Centro de Rehabilitación Integral para mejorar la calidad de atención a las personas con discapacidad del Estado de Jalisco” </a:t>
            </a:r>
          </a:p>
          <a:p>
            <a:pPr algn="just"/>
            <a:endParaRPr lang="es-MX" sz="1400" dirty="0" smtClean="0"/>
          </a:p>
          <a:p>
            <a:pPr algn="just"/>
            <a:r>
              <a:rPr lang="es-MX" sz="1400" dirty="0" smtClean="0"/>
              <a:t>y debe decir:</a:t>
            </a:r>
          </a:p>
          <a:p>
            <a:pPr algn="just"/>
            <a:endParaRPr lang="es-MX" sz="1400" dirty="0" smtClean="0"/>
          </a:p>
          <a:p>
            <a:pPr algn="just"/>
            <a:r>
              <a:rPr lang="es-MX" sz="1400" dirty="0" smtClean="0"/>
              <a:t> “</a:t>
            </a:r>
            <a:r>
              <a:rPr lang="es-MX" sz="1400" b="1" dirty="0" smtClean="0"/>
              <a:t>Adquisición de Unidades de Transporte Accesibles para las Personas con Discapacidad para su traslado en la Ruta Alimentadora del Sistema Integral del Tren (SITREN) en la Zona Metropolitana de Guadalajara (ZMG).”</a:t>
            </a:r>
            <a:endParaRPr lang="es-MX" sz="1400" b="1"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17814" y="1134021"/>
            <a:ext cx="4758779" cy="6170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40302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2592040" y="309985"/>
            <a:ext cx="6984554" cy="824036"/>
          </a:xfrm>
          <a:prstGeom prst="rect">
            <a:avLst/>
          </a:prstGeom>
        </p:spPr>
        <p:txBody>
          <a:bodyPr vert="horz" lIns="101828" tIns="50914" rIns="101828" bIns="50914" rtlCol="0" anchor="ctr">
            <a:normAutofit fontScale="97500" lnSpcReduction="10000"/>
          </a:bodyPr>
          <a:lstStyle>
            <a:lvl1pPr algn="ctr" defTabSz="1018276" rtl="0" eaLnBrk="1" latinLnBrk="0" hangingPunct="1">
              <a:spcBef>
                <a:spcPct val="0"/>
              </a:spcBef>
              <a:buNone/>
              <a:defRPr sz="4900" kern="1200">
                <a:solidFill>
                  <a:schemeClr val="tx1"/>
                </a:solidFill>
                <a:latin typeface="+mj-lt"/>
                <a:ea typeface="+mj-ea"/>
                <a:cs typeface="+mj-cs"/>
              </a:defRPr>
            </a:lvl1pPr>
          </a:lstStyle>
          <a:p>
            <a:r>
              <a:rPr lang="es-MX" b="1" dirty="0">
                <a:solidFill>
                  <a:srgbClr val="800080"/>
                </a:solidFill>
              </a:rPr>
              <a:t>5</a:t>
            </a:r>
            <a:r>
              <a:rPr lang="es-MX" b="1" dirty="0" smtClean="0">
                <a:solidFill>
                  <a:srgbClr val="800080"/>
                </a:solidFill>
              </a:rPr>
              <a:t>. Avance Financiero</a:t>
            </a:r>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2678"/>
          <a:stretch/>
        </p:blipFill>
        <p:spPr bwMode="auto">
          <a:xfrm>
            <a:off x="4752280" y="1120449"/>
            <a:ext cx="5201113" cy="6134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768" y="1370877"/>
            <a:ext cx="4644219" cy="6027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2223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2592040" y="309985"/>
            <a:ext cx="6984554" cy="824036"/>
          </a:xfrm>
          <a:prstGeom prst="rect">
            <a:avLst/>
          </a:prstGeom>
        </p:spPr>
        <p:txBody>
          <a:bodyPr vert="horz" lIns="101828" tIns="50914" rIns="101828" bIns="50914" rtlCol="0" anchor="ctr">
            <a:normAutofit fontScale="97500" lnSpcReduction="10000"/>
          </a:bodyPr>
          <a:lstStyle>
            <a:lvl1pPr algn="ctr" defTabSz="1018276" rtl="0" eaLnBrk="1" latinLnBrk="0" hangingPunct="1">
              <a:spcBef>
                <a:spcPct val="0"/>
              </a:spcBef>
              <a:buNone/>
              <a:defRPr sz="4900" kern="1200">
                <a:solidFill>
                  <a:schemeClr val="tx1"/>
                </a:solidFill>
                <a:latin typeface="+mj-lt"/>
                <a:ea typeface="+mj-ea"/>
                <a:cs typeface="+mj-cs"/>
              </a:defRPr>
            </a:lvl1pPr>
          </a:lstStyle>
          <a:p>
            <a:r>
              <a:rPr lang="es-MX" b="1" dirty="0">
                <a:solidFill>
                  <a:srgbClr val="800080"/>
                </a:solidFill>
              </a:rPr>
              <a:t>5</a:t>
            </a:r>
            <a:r>
              <a:rPr lang="es-MX" b="1" dirty="0" smtClean="0">
                <a:solidFill>
                  <a:srgbClr val="800080"/>
                </a:solidFill>
              </a:rPr>
              <a:t>. Avance Financiero</a:t>
            </a:r>
          </a:p>
        </p:txBody>
      </p:sp>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529" y="1671671"/>
            <a:ext cx="4377022" cy="5681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0552" y="976520"/>
            <a:ext cx="5300074" cy="6566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75057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7699"/>
          <a:stretch/>
        </p:blipFill>
        <p:spPr bwMode="auto">
          <a:xfrm>
            <a:off x="3960192" y="980229"/>
            <a:ext cx="5877818" cy="6603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431800" y="3294261"/>
            <a:ext cx="2979239" cy="523220"/>
          </a:xfrm>
          <a:prstGeom prst="rect">
            <a:avLst/>
          </a:prstGeom>
        </p:spPr>
        <p:txBody>
          <a:bodyPr wrap="square">
            <a:spAutoFit/>
          </a:bodyPr>
          <a:lstStyle/>
          <a:p>
            <a:pPr algn="just"/>
            <a:r>
              <a:rPr lang="es-MX" sz="1400" dirty="0" smtClean="0"/>
              <a:t>Comprobante de transferencia para el Pago por la Adquisición de Camiones .</a:t>
            </a:r>
            <a:endParaRPr lang="es-MX" sz="1400" dirty="0"/>
          </a:p>
        </p:txBody>
      </p:sp>
      <p:sp>
        <p:nvSpPr>
          <p:cNvPr id="6" name="1 Título"/>
          <p:cNvSpPr txBox="1">
            <a:spLocks/>
          </p:cNvSpPr>
          <p:nvPr/>
        </p:nvSpPr>
        <p:spPr>
          <a:xfrm>
            <a:off x="2736056" y="156193"/>
            <a:ext cx="6984554" cy="824036"/>
          </a:xfrm>
          <a:prstGeom prst="rect">
            <a:avLst/>
          </a:prstGeom>
        </p:spPr>
        <p:txBody>
          <a:bodyPr vert="horz" lIns="101828" tIns="50914" rIns="101828" bIns="50914" rtlCol="0" anchor="ctr">
            <a:normAutofit fontScale="97500" lnSpcReduction="10000"/>
          </a:bodyPr>
          <a:lstStyle>
            <a:lvl1pPr algn="ctr" defTabSz="1018276" rtl="0" eaLnBrk="1" latinLnBrk="0" hangingPunct="1">
              <a:spcBef>
                <a:spcPct val="0"/>
              </a:spcBef>
              <a:buNone/>
              <a:defRPr sz="4900" kern="1200">
                <a:solidFill>
                  <a:schemeClr val="tx1"/>
                </a:solidFill>
                <a:latin typeface="+mj-lt"/>
                <a:ea typeface="+mj-ea"/>
                <a:cs typeface="+mj-cs"/>
              </a:defRPr>
            </a:lvl1pPr>
          </a:lstStyle>
          <a:p>
            <a:r>
              <a:rPr lang="es-MX" b="1" dirty="0">
                <a:solidFill>
                  <a:srgbClr val="800080"/>
                </a:solidFill>
              </a:rPr>
              <a:t>5</a:t>
            </a:r>
            <a:r>
              <a:rPr lang="es-MX" b="1" dirty="0" smtClean="0">
                <a:solidFill>
                  <a:srgbClr val="800080"/>
                </a:solidFill>
              </a:rPr>
              <a:t>. Avance Financiero</a:t>
            </a:r>
          </a:p>
        </p:txBody>
      </p:sp>
    </p:spTree>
    <p:extLst>
      <p:ext uri="{BB962C8B-B14F-4D97-AF65-F5344CB8AC3E}">
        <p14:creationId xmlns:p14="http://schemas.microsoft.com/office/powerpoint/2010/main" val="8701789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931" y="1638077"/>
            <a:ext cx="4080301" cy="5290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4099" y="1601986"/>
            <a:ext cx="4104685" cy="5322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1 Título"/>
          <p:cNvSpPr txBox="1">
            <a:spLocks/>
          </p:cNvSpPr>
          <p:nvPr/>
        </p:nvSpPr>
        <p:spPr>
          <a:xfrm>
            <a:off x="2736056" y="156193"/>
            <a:ext cx="6984554" cy="824036"/>
          </a:xfrm>
          <a:prstGeom prst="rect">
            <a:avLst/>
          </a:prstGeom>
        </p:spPr>
        <p:txBody>
          <a:bodyPr vert="horz" lIns="101828" tIns="50914" rIns="101828" bIns="50914" rtlCol="0" anchor="ctr">
            <a:normAutofit fontScale="75000" lnSpcReduction="20000"/>
          </a:bodyPr>
          <a:lstStyle>
            <a:lvl1pPr algn="ctr" defTabSz="1018276" rtl="0" eaLnBrk="1" latinLnBrk="0" hangingPunct="1">
              <a:spcBef>
                <a:spcPct val="0"/>
              </a:spcBef>
              <a:buNone/>
              <a:defRPr sz="4900" kern="1200">
                <a:solidFill>
                  <a:schemeClr val="tx1"/>
                </a:solidFill>
                <a:latin typeface="+mj-lt"/>
                <a:ea typeface="+mj-ea"/>
                <a:cs typeface="+mj-cs"/>
              </a:defRPr>
            </a:lvl1pPr>
          </a:lstStyle>
          <a:p>
            <a:r>
              <a:rPr lang="es-MX" b="1" dirty="0">
                <a:solidFill>
                  <a:srgbClr val="800080"/>
                </a:solidFill>
              </a:rPr>
              <a:t>5</a:t>
            </a:r>
            <a:r>
              <a:rPr lang="es-MX" b="1" dirty="0" smtClean="0">
                <a:solidFill>
                  <a:srgbClr val="800080"/>
                </a:solidFill>
              </a:rPr>
              <a:t>. Avance Financiero: Factura 1/5</a:t>
            </a:r>
          </a:p>
        </p:txBody>
      </p:sp>
    </p:spTree>
    <p:extLst>
      <p:ext uri="{BB962C8B-B14F-4D97-AF65-F5344CB8AC3E}">
        <p14:creationId xmlns:p14="http://schemas.microsoft.com/office/powerpoint/2010/main" val="28980821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92040" y="309985"/>
            <a:ext cx="6984554" cy="824036"/>
          </a:xfrm>
        </p:spPr>
        <p:txBody>
          <a:bodyPr>
            <a:normAutofit fontScale="90000"/>
          </a:bodyPr>
          <a:lstStyle/>
          <a:p>
            <a:r>
              <a:rPr lang="es-MX" b="1" dirty="0" smtClean="0">
                <a:solidFill>
                  <a:srgbClr val="800080"/>
                </a:solidFill>
              </a:rPr>
              <a:t>Índice</a:t>
            </a:r>
            <a:endParaRPr lang="es-MX" b="1" dirty="0">
              <a:solidFill>
                <a:srgbClr val="800080"/>
              </a:solidFill>
            </a:endParaRPr>
          </a:p>
        </p:txBody>
      </p:sp>
      <p:sp>
        <p:nvSpPr>
          <p:cNvPr id="5" name="4 Marcador de contenido"/>
          <p:cNvSpPr>
            <a:spLocks noGrp="1"/>
          </p:cNvSpPr>
          <p:nvPr>
            <p:ph idx="1"/>
          </p:nvPr>
        </p:nvSpPr>
        <p:spPr>
          <a:xfrm>
            <a:off x="514398" y="1586753"/>
            <a:ext cx="9072563" cy="4875860"/>
          </a:xfrm>
        </p:spPr>
        <p:txBody>
          <a:bodyPr>
            <a:normAutofit/>
          </a:bodyPr>
          <a:lstStyle/>
          <a:p>
            <a:pPr marL="457200" indent="-457200" algn="just">
              <a:buAutoNum type="arabicPeriod"/>
            </a:pPr>
            <a:r>
              <a:rPr lang="es-MX" sz="2000" b="1" dirty="0" smtClean="0"/>
              <a:t>Descripción del proyecto de inversión</a:t>
            </a:r>
          </a:p>
          <a:p>
            <a:pPr marL="457200" indent="-457200" algn="just">
              <a:buAutoNum type="arabicPeriod"/>
            </a:pPr>
            <a:r>
              <a:rPr lang="es-MX" sz="2000" b="1" dirty="0" smtClean="0"/>
              <a:t>Monto de inversión</a:t>
            </a:r>
          </a:p>
          <a:p>
            <a:pPr marL="457200" indent="-457200" algn="just">
              <a:buAutoNum type="arabicPeriod"/>
            </a:pPr>
            <a:r>
              <a:rPr lang="es-MX" sz="2000" b="1" dirty="0" smtClean="0"/>
              <a:t>Metas programadas</a:t>
            </a:r>
          </a:p>
          <a:p>
            <a:pPr marL="457200" indent="-457200" algn="just">
              <a:buAutoNum type="arabicPeriod"/>
            </a:pPr>
            <a:r>
              <a:rPr lang="es-MX" sz="2000" b="1" dirty="0" smtClean="0"/>
              <a:t>Proveedores</a:t>
            </a:r>
          </a:p>
          <a:p>
            <a:pPr marL="457200" indent="-457200" algn="just">
              <a:buAutoNum type="arabicPeriod"/>
            </a:pPr>
            <a:r>
              <a:rPr lang="es-MX" sz="2000" b="1" dirty="0" smtClean="0"/>
              <a:t>Avance Físico-Financiero</a:t>
            </a:r>
          </a:p>
          <a:p>
            <a:pPr marL="457200" indent="-457200" algn="just">
              <a:buAutoNum type="arabicPeriod"/>
            </a:pPr>
            <a:r>
              <a:rPr lang="es-MX" sz="2000" b="1" dirty="0" smtClean="0"/>
              <a:t>Transparencia y acceso a la información pública</a:t>
            </a:r>
          </a:p>
          <a:p>
            <a:pPr marL="457200" indent="-457200" algn="just">
              <a:buAutoNum type="arabicPeriod"/>
            </a:pPr>
            <a:r>
              <a:rPr lang="es-MX" sz="2000" b="1" dirty="0" smtClean="0"/>
              <a:t>Anexos</a:t>
            </a:r>
          </a:p>
          <a:p>
            <a:pPr marL="902696" lvl="1" indent="-457200" algn="just">
              <a:buAutoNum type="alphaLcParenR"/>
            </a:pPr>
            <a:r>
              <a:rPr lang="es-MX" sz="1500" b="1" dirty="0" smtClean="0"/>
              <a:t>Lineamientos </a:t>
            </a:r>
            <a:r>
              <a:rPr lang="es-MX" sz="1500" b="1" dirty="0"/>
              <a:t>de Operación del Fondo para la Accesibilidad en el Transporte Público para las Personas con Discapacidad. </a:t>
            </a:r>
            <a:endParaRPr lang="es-MX" sz="1500" b="1" dirty="0" smtClean="0"/>
          </a:p>
          <a:p>
            <a:pPr marL="902696" lvl="1" indent="-457200" algn="just">
              <a:buAutoNum type="alphaLcParenR"/>
            </a:pPr>
            <a:r>
              <a:rPr lang="es-MX" sz="1500" b="1" dirty="0" smtClean="0"/>
              <a:t>Información Relevante del Proyecto</a:t>
            </a:r>
            <a:endParaRPr lang="es-MX" sz="1500" b="1" dirty="0"/>
          </a:p>
        </p:txBody>
      </p:sp>
      <p:sp>
        <p:nvSpPr>
          <p:cNvPr id="4" name="3 Rectángulo"/>
          <p:cNvSpPr/>
          <p:nvPr/>
        </p:nvSpPr>
        <p:spPr>
          <a:xfrm>
            <a:off x="-1" y="7470725"/>
            <a:ext cx="10080625" cy="261610"/>
          </a:xfrm>
          <a:prstGeom prst="rect">
            <a:avLst/>
          </a:prstGeom>
        </p:spPr>
        <p:txBody>
          <a:bodyPr wrap="square">
            <a:spAutoFit/>
          </a:bodyPr>
          <a:lstStyle/>
          <a:p>
            <a:pPr lvl="0">
              <a:spcBef>
                <a:spcPct val="20000"/>
              </a:spcBef>
            </a:pPr>
            <a:r>
              <a:rPr lang="es-MX" sz="1100" dirty="0">
                <a:solidFill>
                  <a:schemeClr val="bg1">
                    <a:lumMod val="50000"/>
                  </a:schemeClr>
                </a:solidFill>
              </a:rPr>
              <a:t>"</a:t>
            </a:r>
            <a:r>
              <a:rPr lang="es-MX" sz="1100" i="1" dirty="0">
                <a:solidFill>
                  <a:schemeClr val="bg1">
                    <a:lumMod val="50000"/>
                  </a:schemeClr>
                </a:solidFill>
              </a:rPr>
              <a:t>Este programa es público, ajeno a cualquier partido político. Queda prohibido el uso para fines distintos a los establecidos en el programa</a:t>
            </a:r>
            <a:r>
              <a:rPr lang="es-MX" sz="1100" dirty="0">
                <a:solidFill>
                  <a:schemeClr val="bg1">
                    <a:lumMod val="50000"/>
                  </a:schemeClr>
                </a:solidFill>
              </a:rPr>
              <a:t>". </a:t>
            </a:r>
            <a:endParaRPr lang="es-MX" sz="1100" b="1" dirty="0">
              <a:solidFill>
                <a:schemeClr val="bg1">
                  <a:lumMod val="50000"/>
                </a:schemeClr>
              </a:solidFill>
            </a:endParaRPr>
          </a:p>
        </p:txBody>
      </p:sp>
    </p:spTree>
    <p:extLst>
      <p:ext uri="{BB962C8B-B14F-4D97-AF65-F5344CB8AC3E}">
        <p14:creationId xmlns:p14="http://schemas.microsoft.com/office/powerpoint/2010/main" val="28594963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824" y="1710085"/>
            <a:ext cx="3880035" cy="5031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9990" y="1710085"/>
            <a:ext cx="3880035" cy="5031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1 Título"/>
          <p:cNvSpPr txBox="1">
            <a:spLocks/>
          </p:cNvSpPr>
          <p:nvPr/>
        </p:nvSpPr>
        <p:spPr>
          <a:xfrm>
            <a:off x="2886045" y="341933"/>
            <a:ext cx="6984554" cy="824036"/>
          </a:xfrm>
          <a:prstGeom prst="rect">
            <a:avLst/>
          </a:prstGeom>
        </p:spPr>
        <p:txBody>
          <a:bodyPr vert="horz" lIns="101828" tIns="50914" rIns="101828" bIns="50914" rtlCol="0" anchor="ctr">
            <a:normAutofit fontScale="75000" lnSpcReduction="20000"/>
          </a:bodyPr>
          <a:lstStyle>
            <a:lvl1pPr algn="ctr" defTabSz="1018276" rtl="0" eaLnBrk="1" latinLnBrk="0" hangingPunct="1">
              <a:spcBef>
                <a:spcPct val="0"/>
              </a:spcBef>
              <a:buNone/>
              <a:defRPr sz="4900" kern="1200">
                <a:solidFill>
                  <a:schemeClr val="tx1"/>
                </a:solidFill>
                <a:latin typeface="+mj-lt"/>
                <a:ea typeface="+mj-ea"/>
                <a:cs typeface="+mj-cs"/>
              </a:defRPr>
            </a:lvl1pPr>
          </a:lstStyle>
          <a:p>
            <a:r>
              <a:rPr lang="es-MX" b="1" dirty="0">
                <a:solidFill>
                  <a:srgbClr val="800080"/>
                </a:solidFill>
              </a:rPr>
              <a:t>5</a:t>
            </a:r>
            <a:r>
              <a:rPr lang="es-MX" b="1" dirty="0" smtClean="0">
                <a:solidFill>
                  <a:srgbClr val="800080"/>
                </a:solidFill>
              </a:rPr>
              <a:t>. Avance Financiero: Factura 2/5</a:t>
            </a:r>
          </a:p>
        </p:txBody>
      </p:sp>
    </p:spTree>
    <p:extLst>
      <p:ext uri="{BB962C8B-B14F-4D97-AF65-F5344CB8AC3E}">
        <p14:creationId xmlns:p14="http://schemas.microsoft.com/office/powerpoint/2010/main" val="20851750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316" y="1638077"/>
            <a:ext cx="4398956" cy="5703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5377" y="1782093"/>
            <a:ext cx="4218485" cy="5469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1 Título"/>
          <p:cNvSpPr txBox="1">
            <a:spLocks/>
          </p:cNvSpPr>
          <p:nvPr/>
        </p:nvSpPr>
        <p:spPr>
          <a:xfrm>
            <a:off x="2736056" y="156193"/>
            <a:ext cx="6984554" cy="824036"/>
          </a:xfrm>
          <a:prstGeom prst="rect">
            <a:avLst/>
          </a:prstGeom>
        </p:spPr>
        <p:txBody>
          <a:bodyPr vert="horz" lIns="101828" tIns="50914" rIns="101828" bIns="50914" rtlCol="0" anchor="ctr">
            <a:normAutofit fontScale="75000" lnSpcReduction="20000"/>
          </a:bodyPr>
          <a:lstStyle>
            <a:lvl1pPr algn="ctr" defTabSz="1018276" rtl="0" eaLnBrk="1" latinLnBrk="0" hangingPunct="1">
              <a:spcBef>
                <a:spcPct val="0"/>
              </a:spcBef>
              <a:buNone/>
              <a:defRPr sz="4900" kern="1200">
                <a:solidFill>
                  <a:schemeClr val="tx1"/>
                </a:solidFill>
                <a:latin typeface="+mj-lt"/>
                <a:ea typeface="+mj-ea"/>
                <a:cs typeface="+mj-cs"/>
              </a:defRPr>
            </a:lvl1pPr>
          </a:lstStyle>
          <a:p>
            <a:r>
              <a:rPr lang="es-MX" b="1" dirty="0">
                <a:solidFill>
                  <a:srgbClr val="800080"/>
                </a:solidFill>
              </a:rPr>
              <a:t>5</a:t>
            </a:r>
            <a:r>
              <a:rPr lang="es-MX" b="1" dirty="0" smtClean="0">
                <a:solidFill>
                  <a:srgbClr val="800080"/>
                </a:solidFill>
              </a:rPr>
              <a:t>. Avance Financiero: Factura 3/5</a:t>
            </a:r>
          </a:p>
        </p:txBody>
      </p:sp>
    </p:spTree>
    <p:extLst>
      <p:ext uri="{BB962C8B-B14F-4D97-AF65-F5344CB8AC3E}">
        <p14:creationId xmlns:p14="http://schemas.microsoft.com/office/powerpoint/2010/main" val="33843004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1528" y="1494061"/>
            <a:ext cx="4188744" cy="5431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2132" y="1323861"/>
            <a:ext cx="4320004" cy="5601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1 Título"/>
          <p:cNvSpPr txBox="1">
            <a:spLocks/>
          </p:cNvSpPr>
          <p:nvPr/>
        </p:nvSpPr>
        <p:spPr>
          <a:xfrm>
            <a:off x="2736056" y="156193"/>
            <a:ext cx="6984554" cy="824036"/>
          </a:xfrm>
          <a:prstGeom prst="rect">
            <a:avLst/>
          </a:prstGeom>
        </p:spPr>
        <p:txBody>
          <a:bodyPr vert="horz" lIns="101828" tIns="50914" rIns="101828" bIns="50914" rtlCol="0" anchor="ctr">
            <a:normAutofit fontScale="75000" lnSpcReduction="20000"/>
          </a:bodyPr>
          <a:lstStyle>
            <a:lvl1pPr algn="ctr" defTabSz="1018276" rtl="0" eaLnBrk="1" latinLnBrk="0" hangingPunct="1">
              <a:spcBef>
                <a:spcPct val="0"/>
              </a:spcBef>
              <a:buNone/>
              <a:defRPr sz="4900" kern="1200">
                <a:solidFill>
                  <a:schemeClr val="tx1"/>
                </a:solidFill>
                <a:latin typeface="+mj-lt"/>
                <a:ea typeface="+mj-ea"/>
                <a:cs typeface="+mj-cs"/>
              </a:defRPr>
            </a:lvl1pPr>
          </a:lstStyle>
          <a:p>
            <a:r>
              <a:rPr lang="es-MX" b="1" dirty="0">
                <a:solidFill>
                  <a:srgbClr val="800080"/>
                </a:solidFill>
              </a:rPr>
              <a:t>5</a:t>
            </a:r>
            <a:r>
              <a:rPr lang="es-MX" b="1" dirty="0" smtClean="0">
                <a:solidFill>
                  <a:srgbClr val="800080"/>
                </a:solidFill>
              </a:rPr>
              <a:t>. Avance Financiero: Factura 4/5</a:t>
            </a:r>
          </a:p>
        </p:txBody>
      </p:sp>
    </p:spTree>
    <p:extLst>
      <p:ext uri="{BB962C8B-B14F-4D97-AF65-F5344CB8AC3E}">
        <p14:creationId xmlns:p14="http://schemas.microsoft.com/office/powerpoint/2010/main" val="35718235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5816" y="1134021"/>
            <a:ext cx="4498241" cy="5832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6597" y="1259383"/>
            <a:ext cx="4290493" cy="5563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1 Título"/>
          <p:cNvSpPr txBox="1">
            <a:spLocks/>
          </p:cNvSpPr>
          <p:nvPr/>
        </p:nvSpPr>
        <p:spPr>
          <a:xfrm>
            <a:off x="2736056" y="156193"/>
            <a:ext cx="6984554" cy="824036"/>
          </a:xfrm>
          <a:prstGeom prst="rect">
            <a:avLst/>
          </a:prstGeom>
        </p:spPr>
        <p:txBody>
          <a:bodyPr vert="horz" lIns="101828" tIns="50914" rIns="101828" bIns="50914" rtlCol="0" anchor="ctr">
            <a:normAutofit fontScale="75000" lnSpcReduction="20000"/>
          </a:bodyPr>
          <a:lstStyle>
            <a:lvl1pPr algn="ctr" defTabSz="1018276" rtl="0" eaLnBrk="1" latinLnBrk="0" hangingPunct="1">
              <a:spcBef>
                <a:spcPct val="0"/>
              </a:spcBef>
              <a:buNone/>
              <a:defRPr sz="4900" kern="1200">
                <a:solidFill>
                  <a:schemeClr val="tx1"/>
                </a:solidFill>
                <a:latin typeface="+mj-lt"/>
                <a:ea typeface="+mj-ea"/>
                <a:cs typeface="+mj-cs"/>
              </a:defRPr>
            </a:lvl1pPr>
          </a:lstStyle>
          <a:p>
            <a:r>
              <a:rPr lang="es-MX" b="1" dirty="0">
                <a:solidFill>
                  <a:srgbClr val="800080"/>
                </a:solidFill>
              </a:rPr>
              <a:t>5</a:t>
            </a:r>
            <a:r>
              <a:rPr lang="es-MX" b="1" dirty="0" smtClean="0">
                <a:solidFill>
                  <a:srgbClr val="800080"/>
                </a:solidFill>
              </a:rPr>
              <a:t>. Avance Financiero: Factura 5/5</a:t>
            </a:r>
          </a:p>
        </p:txBody>
      </p:sp>
    </p:spTree>
    <p:extLst>
      <p:ext uri="{BB962C8B-B14F-4D97-AF65-F5344CB8AC3E}">
        <p14:creationId xmlns:p14="http://schemas.microsoft.com/office/powerpoint/2010/main" val="29984395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2592040" y="309985"/>
            <a:ext cx="6984554" cy="824036"/>
          </a:xfrm>
          <a:prstGeom prst="rect">
            <a:avLst/>
          </a:prstGeom>
        </p:spPr>
        <p:txBody>
          <a:bodyPr vert="horz" lIns="101828" tIns="50914" rIns="101828" bIns="50914" rtlCol="0" anchor="ctr">
            <a:normAutofit fontScale="60000" lnSpcReduction="20000"/>
          </a:bodyPr>
          <a:lstStyle>
            <a:lvl1pPr algn="ctr" defTabSz="1018276" rtl="0" eaLnBrk="1" latinLnBrk="0" hangingPunct="1">
              <a:spcBef>
                <a:spcPct val="0"/>
              </a:spcBef>
              <a:buNone/>
              <a:defRPr sz="4900" kern="1200">
                <a:solidFill>
                  <a:schemeClr val="tx1"/>
                </a:solidFill>
                <a:latin typeface="+mj-lt"/>
                <a:ea typeface="+mj-ea"/>
                <a:cs typeface="+mj-cs"/>
              </a:defRPr>
            </a:lvl1pPr>
          </a:lstStyle>
          <a:p>
            <a:r>
              <a:rPr lang="es-MX" b="1" dirty="0" smtClean="0">
                <a:solidFill>
                  <a:srgbClr val="800080"/>
                </a:solidFill>
              </a:rPr>
              <a:t>6. Transparencia y acceso a la información pública</a:t>
            </a:r>
            <a:endParaRPr lang="es-MX" b="1" dirty="0">
              <a:solidFill>
                <a:srgbClr val="800080"/>
              </a:solidFill>
            </a:endParaRPr>
          </a:p>
        </p:txBody>
      </p:sp>
      <p:sp>
        <p:nvSpPr>
          <p:cNvPr id="9" name="2 Marcador de contenido"/>
          <p:cNvSpPr>
            <a:spLocks noGrp="1"/>
          </p:cNvSpPr>
          <p:nvPr>
            <p:ph idx="1"/>
          </p:nvPr>
        </p:nvSpPr>
        <p:spPr>
          <a:xfrm>
            <a:off x="1079872" y="2646189"/>
            <a:ext cx="8229600" cy="1584176"/>
          </a:xfrm>
        </p:spPr>
        <p:txBody>
          <a:bodyPr anchor="ctr">
            <a:normAutofit/>
          </a:bodyPr>
          <a:lstStyle/>
          <a:p>
            <a:pPr marL="0" indent="0" algn="ctr">
              <a:buNone/>
            </a:pPr>
            <a:r>
              <a:rPr lang="es-MX" sz="1400" dirty="0"/>
              <a:t> </a:t>
            </a:r>
          </a:p>
          <a:p>
            <a:pPr marL="0" indent="0" algn="ctr">
              <a:buNone/>
            </a:pPr>
            <a:r>
              <a:rPr lang="es-MX" sz="1400" dirty="0"/>
              <a:t> </a:t>
            </a:r>
          </a:p>
          <a:p>
            <a:pPr marL="0" indent="0" algn="ctr">
              <a:buNone/>
            </a:pPr>
            <a:r>
              <a:rPr lang="es-MX" sz="1400" u="sng" dirty="0"/>
              <a:t>https://</a:t>
            </a:r>
            <a:r>
              <a:rPr lang="es-MX" sz="1400" u="sng" dirty="0" smtClean="0"/>
              <a:t>transparencia.info.jalisco.gob.mx/transparencia/informacion-fundamental/8445</a:t>
            </a:r>
          </a:p>
          <a:p>
            <a:pPr marL="0" indent="0" algn="ctr">
              <a:buNone/>
            </a:pPr>
            <a:endParaRPr lang="es-MX" sz="1400" b="1" dirty="0">
              <a:solidFill>
                <a:schemeClr val="accent2">
                  <a:lumMod val="75000"/>
                </a:schemeClr>
              </a:solidFill>
              <a:effectLst>
                <a:outerShdw blurRad="38100" dist="38100" dir="2700000" algn="tl">
                  <a:srgbClr val="000000">
                    <a:alpha val="43137"/>
                  </a:srgbClr>
                </a:outerShdw>
              </a:effectLst>
            </a:endParaRPr>
          </a:p>
        </p:txBody>
      </p:sp>
      <p:sp>
        <p:nvSpPr>
          <p:cNvPr id="4" name="3 Rectángulo"/>
          <p:cNvSpPr/>
          <p:nvPr/>
        </p:nvSpPr>
        <p:spPr>
          <a:xfrm>
            <a:off x="-1" y="7470725"/>
            <a:ext cx="10080625" cy="261610"/>
          </a:xfrm>
          <a:prstGeom prst="rect">
            <a:avLst/>
          </a:prstGeom>
        </p:spPr>
        <p:txBody>
          <a:bodyPr wrap="square">
            <a:spAutoFit/>
          </a:bodyPr>
          <a:lstStyle/>
          <a:p>
            <a:pPr lvl="0">
              <a:spcBef>
                <a:spcPct val="20000"/>
              </a:spcBef>
            </a:pPr>
            <a:r>
              <a:rPr lang="es-MX" sz="1100" dirty="0">
                <a:solidFill>
                  <a:schemeClr val="bg1">
                    <a:lumMod val="50000"/>
                  </a:schemeClr>
                </a:solidFill>
              </a:rPr>
              <a:t>"</a:t>
            </a:r>
            <a:r>
              <a:rPr lang="es-MX" sz="1100" i="1" dirty="0">
                <a:solidFill>
                  <a:schemeClr val="bg1">
                    <a:lumMod val="50000"/>
                  </a:schemeClr>
                </a:solidFill>
              </a:rPr>
              <a:t>Este programa es público, ajeno a cualquier partido político. Queda prohibido el uso para fines distintos a los establecidos en el programa</a:t>
            </a:r>
            <a:r>
              <a:rPr lang="es-MX" sz="1100" dirty="0">
                <a:solidFill>
                  <a:schemeClr val="bg1">
                    <a:lumMod val="50000"/>
                  </a:schemeClr>
                </a:solidFill>
              </a:rPr>
              <a:t>". </a:t>
            </a:r>
            <a:endParaRPr lang="es-MX" sz="1100" b="1" dirty="0">
              <a:solidFill>
                <a:schemeClr val="bg1">
                  <a:lumMod val="50000"/>
                </a:schemeClr>
              </a:solidFill>
            </a:endParaRPr>
          </a:p>
        </p:txBody>
      </p:sp>
    </p:spTree>
    <p:extLst>
      <p:ext uri="{BB962C8B-B14F-4D97-AF65-F5344CB8AC3E}">
        <p14:creationId xmlns:p14="http://schemas.microsoft.com/office/powerpoint/2010/main" val="1946345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2592040" y="309985"/>
            <a:ext cx="6984554" cy="824036"/>
          </a:xfrm>
          <a:prstGeom prst="rect">
            <a:avLst/>
          </a:prstGeom>
        </p:spPr>
        <p:txBody>
          <a:bodyPr vert="horz" lIns="101828" tIns="50914" rIns="101828" bIns="50914" rtlCol="0" anchor="ctr">
            <a:normAutofit fontScale="97500" lnSpcReduction="10000"/>
          </a:bodyPr>
          <a:lstStyle>
            <a:lvl1pPr algn="ctr" defTabSz="1018276" rtl="0" eaLnBrk="1" latinLnBrk="0" hangingPunct="1">
              <a:spcBef>
                <a:spcPct val="0"/>
              </a:spcBef>
              <a:buNone/>
              <a:defRPr sz="4900" kern="1200">
                <a:solidFill>
                  <a:schemeClr val="tx1"/>
                </a:solidFill>
                <a:latin typeface="+mj-lt"/>
                <a:ea typeface="+mj-ea"/>
                <a:cs typeface="+mj-cs"/>
              </a:defRPr>
            </a:lvl1pPr>
          </a:lstStyle>
          <a:p>
            <a:r>
              <a:rPr lang="es-MX" b="1" dirty="0">
                <a:solidFill>
                  <a:srgbClr val="800080"/>
                </a:solidFill>
              </a:rPr>
              <a:t>7</a:t>
            </a:r>
            <a:r>
              <a:rPr lang="es-MX" b="1" dirty="0" smtClean="0">
                <a:solidFill>
                  <a:srgbClr val="800080"/>
                </a:solidFill>
              </a:rPr>
              <a:t>. Anexos</a:t>
            </a:r>
            <a:endParaRPr lang="es-MX" b="1" dirty="0">
              <a:solidFill>
                <a:srgbClr val="800080"/>
              </a:solidFill>
            </a:endParaRPr>
          </a:p>
        </p:txBody>
      </p:sp>
      <p:sp>
        <p:nvSpPr>
          <p:cNvPr id="7" name="6 Rectángulo"/>
          <p:cNvSpPr/>
          <p:nvPr/>
        </p:nvSpPr>
        <p:spPr>
          <a:xfrm>
            <a:off x="-1" y="7470725"/>
            <a:ext cx="10080625" cy="261610"/>
          </a:xfrm>
          <a:prstGeom prst="rect">
            <a:avLst/>
          </a:prstGeom>
        </p:spPr>
        <p:txBody>
          <a:bodyPr wrap="square">
            <a:spAutoFit/>
          </a:bodyPr>
          <a:lstStyle/>
          <a:p>
            <a:pPr lvl="0">
              <a:spcBef>
                <a:spcPct val="20000"/>
              </a:spcBef>
            </a:pPr>
            <a:r>
              <a:rPr lang="es-MX" sz="1100" dirty="0">
                <a:solidFill>
                  <a:schemeClr val="bg1">
                    <a:lumMod val="50000"/>
                  </a:schemeClr>
                </a:solidFill>
              </a:rPr>
              <a:t>"</a:t>
            </a:r>
            <a:r>
              <a:rPr lang="es-MX" sz="1100" i="1" dirty="0">
                <a:solidFill>
                  <a:schemeClr val="bg1">
                    <a:lumMod val="50000"/>
                  </a:schemeClr>
                </a:solidFill>
              </a:rPr>
              <a:t>Este programa es público, ajeno a cualquier partido político. Queda prohibido el uso para fines distintos a los establecidos en el programa</a:t>
            </a:r>
            <a:r>
              <a:rPr lang="es-MX" sz="1100" dirty="0">
                <a:solidFill>
                  <a:schemeClr val="bg1">
                    <a:lumMod val="50000"/>
                  </a:schemeClr>
                </a:solidFill>
              </a:rPr>
              <a:t>". </a:t>
            </a:r>
            <a:endParaRPr lang="es-MX" sz="1100" b="1" dirty="0">
              <a:solidFill>
                <a:schemeClr val="bg1">
                  <a:lumMod val="50000"/>
                </a:schemeClr>
              </a:solidFill>
            </a:endParaRPr>
          </a:p>
        </p:txBody>
      </p:sp>
      <p:sp>
        <p:nvSpPr>
          <p:cNvPr id="8" name="4 Marcador de contenido"/>
          <p:cNvSpPr>
            <a:spLocks noGrp="1"/>
          </p:cNvSpPr>
          <p:nvPr>
            <p:ph idx="1"/>
          </p:nvPr>
        </p:nvSpPr>
        <p:spPr>
          <a:xfrm>
            <a:off x="514399" y="1586753"/>
            <a:ext cx="6902177" cy="987428"/>
          </a:xfrm>
        </p:spPr>
        <p:txBody>
          <a:bodyPr>
            <a:normAutofit/>
          </a:bodyPr>
          <a:lstStyle/>
          <a:p>
            <a:pPr marL="902696" lvl="1" indent="-457200" algn="just">
              <a:buAutoNum type="alphaLcParenR"/>
            </a:pPr>
            <a:r>
              <a:rPr lang="es-MX" sz="1500" b="1" dirty="0" smtClean="0"/>
              <a:t>Lineamientos </a:t>
            </a:r>
            <a:r>
              <a:rPr lang="es-MX" sz="1500" b="1" dirty="0"/>
              <a:t>de Operación del Fondo para la Accesibilidad en el Transporte Público para las Personas con Discapacidad. </a:t>
            </a:r>
            <a:endParaRPr lang="es-MX" sz="1500" b="1" dirty="0" smtClean="0"/>
          </a:p>
          <a:p>
            <a:pPr marL="445496" lvl="1" indent="0" algn="just">
              <a:buNone/>
            </a:pPr>
            <a:endParaRPr lang="es-MX" sz="1500" b="1" dirty="0"/>
          </a:p>
        </p:txBody>
      </p:sp>
      <p:sp>
        <p:nvSpPr>
          <p:cNvPr id="2" name="AutoShape 2" descr="Resultado de imagen para lineamiento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 name="AutoShape 4" descr="Resultado de imagen para lineamientos"/>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2053" name="Picture 5">
            <a:hlinkClick r:id="rId2" action="ppaction://hlinkfile"/>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08936" y="1566069"/>
            <a:ext cx="1867658" cy="456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4 Marcador de contenido"/>
          <p:cNvSpPr txBox="1">
            <a:spLocks/>
          </p:cNvSpPr>
          <p:nvPr/>
        </p:nvSpPr>
        <p:spPr>
          <a:xfrm>
            <a:off x="575816" y="2862213"/>
            <a:ext cx="6902177" cy="987428"/>
          </a:xfrm>
          <a:prstGeom prst="rect">
            <a:avLst/>
          </a:prstGeom>
        </p:spPr>
        <p:txBody>
          <a:bodyPr vert="horz" lIns="101828" tIns="50914" rIns="101828" bIns="50914" rtlCol="0">
            <a:normAutofit/>
          </a:bodyPr>
          <a:lstStyle>
            <a:lvl1pPr marL="381853" indent="-381853" algn="l" defTabSz="1018276"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349" indent="-318211" algn="l" defTabSz="1018276"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2845" indent="-254569" algn="l" defTabSz="101827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81983" indent="-254569" algn="l" defTabSz="101827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1121" indent="-254569" algn="l" defTabSz="101827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0259" indent="-254569" algn="l" defTabSz="101827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09396" indent="-254569" algn="l" defTabSz="101827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18534" indent="-254569" algn="l" defTabSz="101827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27672" indent="-254569" algn="l" defTabSz="101827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445496" lvl="1" indent="0" algn="just">
              <a:buFont typeface="Arial" panose="020B0604020202020204" pitchFamily="34" charset="0"/>
              <a:buNone/>
            </a:pPr>
            <a:r>
              <a:rPr lang="es-MX" sz="1500" b="1" dirty="0" smtClean="0"/>
              <a:t>b)        Información Relevante del Proyecto. </a:t>
            </a:r>
            <a:endParaRPr lang="es-MX" sz="1500" b="1" dirty="0"/>
          </a:p>
        </p:txBody>
      </p:sp>
      <p:sp>
        <p:nvSpPr>
          <p:cNvPr id="4" name="AutoShape 2" descr="Resultado de imagen para proyecto">
            <a:hlinkClick r:id="rId4"/>
          </p:cNvPr>
          <p:cNvSpPr>
            <a:spLocks noChangeAspect="1" noChangeArrowheads="1"/>
          </p:cNvSpPr>
          <p:nvPr/>
        </p:nvSpPr>
        <p:spPr bwMode="auto">
          <a:xfrm>
            <a:off x="58738" y="-914400"/>
            <a:ext cx="3333750" cy="1905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AutoShape 4" descr="Resultado de imagen para proyecto">
            <a:hlinkClick r:id="rId4"/>
          </p:cNvPr>
          <p:cNvSpPr>
            <a:spLocks noChangeAspect="1" noChangeArrowheads="1"/>
          </p:cNvSpPr>
          <p:nvPr/>
        </p:nvSpPr>
        <p:spPr bwMode="auto">
          <a:xfrm>
            <a:off x="211138" y="-762000"/>
            <a:ext cx="3333750" cy="1905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029" name="Picture 5">
            <a:hlinkClick r:id="rId5" action="ppaction://hlinkpres?slideindex=1&amp;slidetitl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20632" y="2503614"/>
            <a:ext cx="1408213" cy="528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4 Marcador de contenido"/>
          <p:cNvSpPr txBox="1">
            <a:spLocks/>
          </p:cNvSpPr>
          <p:nvPr/>
        </p:nvSpPr>
        <p:spPr>
          <a:xfrm>
            <a:off x="575816" y="3819001"/>
            <a:ext cx="6902177" cy="987428"/>
          </a:xfrm>
          <a:prstGeom prst="rect">
            <a:avLst/>
          </a:prstGeom>
        </p:spPr>
        <p:txBody>
          <a:bodyPr vert="horz" lIns="101828" tIns="50914" rIns="101828" bIns="50914" rtlCol="0">
            <a:normAutofit/>
          </a:bodyPr>
          <a:lstStyle>
            <a:lvl1pPr marL="381853" indent="-381853" algn="l" defTabSz="1018276"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349" indent="-318211" algn="l" defTabSz="1018276"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2845" indent="-254569" algn="l" defTabSz="101827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81983" indent="-254569" algn="l" defTabSz="101827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1121" indent="-254569" algn="l" defTabSz="101827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0259" indent="-254569" algn="l" defTabSz="101827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09396" indent="-254569" algn="l" defTabSz="101827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18534" indent="-254569" algn="l" defTabSz="101827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27672" indent="-254569" algn="l" defTabSz="101827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445496" lvl="1" indent="0" algn="just">
              <a:buFont typeface="Arial" panose="020B0604020202020204" pitchFamily="34" charset="0"/>
              <a:buNone/>
            </a:pPr>
            <a:r>
              <a:rPr lang="es-MX" sz="1500" b="1" dirty="0" smtClean="0"/>
              <a:t>c)         Solicitud de Prórroga para el Proyecto. </a:t>
            </a:r>
            <a:endParaRPr lang="es-MX" sz="1500" b="1" dirty="0"/>
          </a:p>
        </p:txBody>
      </p:sp>
      <p:grpSp>
        <p:nvGrpSpPr>
          <p:cNvPr id="13" name="12 Grupo"/>
          <p:cNvGrpSpPr/>
          <p:nvPr/>
        </p:nvGrpSpPr>
        <p:grpSpPr>
          <a:xfrm>
            <a:off x="7920632" y="3438277"/>
            <a:ext cx="1296144" cy="647967"/>
            <a:chOff x="7920632" y="3664748"/>
            <a:chExt cx="1440160" cy="853650"/>
          </a:xfrm>
          <a:solidFill>
            <a:schemeClr val="accent4">
              <a:lumMod val="20000"/>
              <a:lumOff val="80000"/>
            </a:schemeClr>
          </a:solidFill>
        </p:grpSpPr>
        <p:sp>
          <p:nvSpPr>
            <p:cNvPr id="10" name="Document"/>
            <p:cNvSpPr>
              <a:spLocks noEditPoints="1" noChangeArrowheads="1"/>
            </p:cNvSpPr>
            <p:nvPr/>
          </p:nvSpPr>
          <p:spPr bwMode="auto">
            <a:xfrm>
              <a:off x="7920632" y="3664748"/>
              <a:ext cx="1440160" cy="85365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grp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s-MX"/>
            </a:p>
          </p:txBody>
        </p:sp>
        <p:sp>
          <p:nvSpPr>
            <p:cNvPr id="11" name="10 Rectángulo"/>
            <p:cNvSpPr/>
            <p:nvPr/>
          </p:nvSpPr>
          <p:spPr>
            <a:xfrm>
              <a:off x="7920632" y="3771601"/>
              <a:ext cx="1440160" cy="486568"/>
            </a:xfrm>
            <a:prstGeom prst="rect">
              <a:avLst/>
            </a:prstGeom>
            <a:grp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7" action="ppaction://hlinkfile"/>
                </a:rPr>
                <a:t>Prórroga</a:t>
              </a:r>
              <a:endParaRPr lang="es-ES" sz="1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6" name="4 Marcador de contenido"/>
          <p:cNvSpPr txBox="1">
            <a:spLocks/>
          </p:cNvSpPr>
          <p:nvPr/>
        </p:nvSpPr>
        <p:spPr>
          <a:xfrm>
            <a:off x="575816" y="4590405"/>
            <a:ext cx="6902177" cy="987428"/>
          </a:xfrm>
          <a:prstGeom prst="rect">
            <a:avLst/>
          </a:prstGeom>
        </p:spPr>
        <p:txBody>
          <a:bodyPr vert="horz" lIns="101828" tIns="50914" rIns="101828" bIns="50914" rtlCol="0">
            <a:normAutofit/>
          </a:bodyPr>
          <a:lstStyle>
            <a:lvl1pPr marL="381853" indent="-381853" algn="l" defTabSz="1018276"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349" indent="-318211" algn="l" defTabSz="1018276"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2845" indent="-254569" algn="l" defTabSz="101827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81983" indent="-254569" algn="l" defTabSz="101827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1121" indent="-254569" algn="l" defTabSz="101827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0259" indent="-254569" algn="l" defTabSz="101827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09396" indent="-254569" algn="l" defTabSz="101827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18534" indent="-254569" algn="l" defTabSz="101827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27672" indent="-254569" algn="l" defTabSz="101827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445496" lvl="1" indent="0" algn="just">
              <a:buFont typeface="Arial" panose="020B0604020202020204" pitchFamily="34" charset="0"/>
              <a:buNone/>
            </a:pPr>
            <a:r>
              <a:rPr lang="es-MX" sz="1500" b="1" dirty="0" smtClean="0"/>
              <a:t>d)         Comprobables de Avances Físico Financiero del Proyecto. </a:t>
            </a:r>
            <a:endParaRPr lang="es-MX" sz="1500" b="1" dirty="0"/>
          </a:p>
        </p:txBody>
      </p:sp>
      <p:sp>
        <p:nvSpPr>
          <p:cNvPr id="17" name="4 Marcador de contenido"/>
          <p:cNvSpPr txBox="1">
            <a:spLocks/>
          </p:cNvSpPr>
          <p:nvPr/>
        </p:nvSpPr>
        <p:spPr>
          <a:xfrm>
            <a:off x="586407" y="5259161"/>
            <a:ext cx="6902177" cy="987428"/>
          </a:xfrm>
          <a:prstGeom prst="rect">
            <a:avLst/>
          </a:prstGeom>
        </p:spPr>
        <p:txBody>
          <a:bodyPr vert="horz" lIns="101828" tIns="50914" rIns="101828" bIns="50914" rtlCol="0">
            <a:normAutofit/>
          </a:bodyPr>
          <a:lstStyle>
            <a:lvl1pPr marL="381853" indent="-381853" algn="l" defTabSz="1018276"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349" indent="-318211" algn="l" defTabSz="1018276"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2845" indent="-254569" algn="l" defTabSz="101827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81983" indent="-254569" algn="l" defTabSz="101827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1121" indent="-254569" algn="l" defTabSz="101827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0259" indent="-254569" algn="l" defTabSz="101827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09396" indent="-254569" algn="l" defTabSz="101827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18534" indent="-254569" algn="l" defTabSz="101827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27672" indent="-254569" algn="l" defTabSz="101827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445496" lvl="1" indent="0" algn="just">
              <a:buFont typeface="Arial" panose="020B0604020202020204" pitchFamily="34" charset="0"/>
              <a:buNone/>
            </a:pPr>
            <a:r>
              <a:rPr lang="es-MX" sz="1500" b="1" dirty="0" smtClean="0"/>
              <a:t>e)          Facturas.</a:t>
            </a:r>
            <a:endParaRPr lang="es-MX" sz="1500" b="1" dirty="0"/>
          </a:p>
        </p:txBody>
      </p:sp>
      <p:pic>
        <p:nvPicPr>
          <p:cNvPr id="12290" name="Picture 2" descr="Resultado de imagen para gantt">
            <a:hlinkClick r:id="rId8" action="ppaction://hlinkfile"/>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992640" y="4590405"/>
            <a:ext cx="1070475" cy="498343"/>
          </a:xfrm>
          <a:prstGeom prst="rect">
            <a:avLst/>
          </a:prstGeom>
          <a:noFill/>
          <a:extLst>
            <a:ext uri="{909E8E84-426E-40DD-AFC4-6F175D3DCCD1}">
              <a14:hiddenFill xmlns:a14="http://schemas.microsoft.com/office/drawing/2010/main">
                <a:solidFill>
                  <a:srgbClr val="FFFFFF"/>
                </a:solidFill>
              </a14:hiddenFill>
            </a:ext>
          </a:extLst>
        </p:spPr>
      </p:pic>
      <p:sp>
        <p:nvSpPr>
          <p:cNvPr id="14" name="AutoShape 4" descr="Resultado de imagen para facturas"/>
          <p:cNvSpPr>
            <a:spLocks noChangeAspect="1" noChangeArrowheads="1"/>
          </p:cNvSpPr>
          <p:nvPr/>
        </p:nvSpPr>
        <p:spPr bwMode="auto">
          <a:xfrm>
            <a:off x="3048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2293" name="Picture 5">
            <a:hlinkClick r:id="rId10" action="ppaction://hlinkfile"/>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992640" y="5310485"/>
            <a:ext cx="1060091" cy="552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70658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MX"/>
          </a:p>
        </p:txBody>
      </p:sp>
      <p:sp>
        <p:nvSpPr>
          <p:cNvPr id="3" name="2 Subtítulo"/>
          <p:cNvSpPr>
            <a:spLocks noGrp="1"/>
          </p:cNvSpPr>
          <p:nvPr>
            <p:ph type="subTitle" idx="1"/>
          </p:nvPr>
        </p:nvSpPr>
        <p:spPr/>
        <p:txBody>
          <a:bodyPr/>
          <a:lstStyle/>
          <a:p>
            <a:endParaRPr lang="es-MX"/>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0080625" cy="7740650"/>
          </a:xfrm>
          <a:prstGeom prst="rect">
            <a:avLst/>
          </a:prstGeom>
        </p:spPr>
      </p:pic>
      <p:sp>
        <p:nvSpPr>
          <p:cNvPr id="5" name="4 Rectángulo"/>
          <p:cNvSpPr/>
          <p:nvPr/>
        </p:nvSpPr>
        <p:spPr>
          <a:xfrm>
            <a:off x="-1" y="7470725"/>
            <a:ext cx="10080625" cy="261610"/>
          </a:xfrm>
          <a:prstGeom prst="rect">
            <a:avLst/>
          </a:prstGeom>
        </p:spPr>
        <p:txBody>
          <a:bodyPr wrap="square">
            <a:spAutoFit/>
          </a:bodyPr>
          <a:lstStyle/>
          <a:p>
            <a:pPr lvl="0">
              <a:spcBef>
                <a:spcPct val="20000"/>
              </a:spcBef>
            </a:pPr>
            <a:r>
              <a:rPr lang="es-MX" sz="1100" dirty="0">
                <a:solidFill>
                  <a:schemeClr val="bg1">
                    <a:lumMod val="50000"/>
                  </a:schemeClr>
                </a:solidFill>
              </a:rPr>
              <a:t>"</a:t>
            </a:r>
            <a:r>
              <a:rPr lang="es-MX" sz="1100" i="1" dirty="0">
                <a:solidFill>
                  <a:schemeClr val="bg1">
                    <a:lumMod val="50000"/>
                  </a:schemeClr>
                </a:solidFill>
              </a:rPr>
              <a:t>Este programa es público, ajeno a cualquier partido político. Queda prohibido el uso para fines distintos a los establecidos en el programa</a:t>
            </a:r>
            <a:r>
              <a:rPr lang="es-MX" sz="1100" dirty="0">
                <a:solidFill>
                  <a:schemeClr val="bg1">
                    <a:lumMod val="50000"/>
                  </a:schemeClr>
                </a:solidFill>
              </a:rPr>
              <a:t>". </a:t>
            </a:r>
            <a:endParaRPr lang="es-MX" sz="1100" b="1" dirty="0">
              <a:solidFill>
                <a:schemeClr val="bg1">
                  <a:lumMod val="50000"/>
                </a:schemeClr>
              </a:solidFill>
            </a:endParaRPr>
          </a:p>
        </p:txBody>
      </p:sp>
    </p:spTree>
    <p:extLst>
      <p:ext uri="{BB962C8B-B14F-4D97-AF65-F5344CB8AC3E}">
        <p14:creationId xmlns:p14="http://schemas.microsoft.com/office/powerpoint/2010/main" val="3240440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92040" y="309985"/>
            <a:ext cx="6984554" cy="824036"/>
          </a:xfrm>
        </p:spPr>
        <p:txBody>
          <a:bodyPr>
            <a:normAutofit fontScale="90000"/>
          </a:bodyPr>
          <a:lstStyle/>
          <a:p>
            <a:r>
              <a:rPr lang="es-MX" b="1" dirty="0" smtClean="0">
                <a:solidFill>
                  <a:srgbClr val="800080"/>
                </a:solidFill>
              </a:rPr>
              <a:t>1. Descripción del Proyecto</a:t>
            </a:r>
            <a:endParaRPr lang="es-MX" b="1" dirty="0">
              <a:solidFill>
                <a:srgbClr val="800080"/>
              </a:solidFill>
            </a:endParaRPr>
          </a:p>
        </p:txBody>
      </p:sp>
      <p:sp>
        <p:nvSpPr>
          <p:cNvPr id="5" name="4 Marcador de contenido"/>
          <p:cNvSpPr>
            <a:spLocks noGrp="1"/>
          </p:cNvSpPr>
          <p:nvPr>
            <p:ph idx="1"/>
          </p:nvPr>
        </p:nvSpPr>
        <p:spPr>
          <a:xfrm>
            <a:off x="514398" y="1586753"/>
            <a:ext cx="9072563" cy="2145449"/>
          </a:xfrm>
        </p:spPr>
        <p:txBody>
          <a:bodyPr>
            <a:normAutofit/>
          </a:bodyPr>
          <a:lstStyle/>
          <a:p>
            <a:pPr marL="0" indent="0" algn="just">
              <a:buNone/>
            </a:pPr>
            <a:r>
              <a:rPr lang="es-MX" sz="2000" b="1" dirty="0"/>
              <a:t>El proyecto consiste en la adquisición de autobuses Urbanos Adaptados, que permitan incrementar la oferta para la accesibilidad y movilidad de las Personas con Discapacidad (PCD) de la ZMG, a través de la implementación de una estrategia integral de libre acceso al Sistema de Transporte Urbano para las personas con discapacidad, mediante un servicio de calidad de primer nivel a esta población, permitiendo así facilitar su inclusión social. </a:t>
            </a:r>
          </a:p>
          <a:p>
            <a:pPr marL="0" indent="0" algn="just">
              <a:buNone/>
            </a:pPr>
            <a:endParaRPr lang="es-MX" sz="2000" b="1" dirty="0">
              <a:solidFill>
                <a:schemeClr val="accent2">
                  <a:lumMod val="75000"/>
                </a:schemeClr>
              </a:solidFill>
            </a:endParaRPr>
          </a:p>
          <a:p>
            <a:pPr marL="0" indent="0" algn="just">
              <a:buNone/>
            </a:pPr>
            <a:endParaRPr lang="es-MX" sz="2000" b="1" dirty="0">
              <a:solidFill>
                <a:schemeClr val="accent2">
                  <a:lumMod val="75000"/>
                </a:schemeClr>
              </a:solidFill>
            </a:endParaRPr>
          </a:p>
          <a:p>
            <a:pPr marL="0" indent="0" algn="just">
              <a:buNone/>
            </a:pPr>
            <a:endParaRPr lang="es-MX" sz="2000" b="1" dirty="0">
              <a:solidFill>
                <a:schemeClr val="accent2">
                  <a:lumMod val="75000"/>
                </a:schemeClr>
              </a:solidFill>
            </a:endParaRPr>
          </a:p>
        </p:txBody>
      </p:sp>
      <p:sp>
        <p:nvSpPr>
          <p:cNvPr id="6" name="4 Marcador de contenido"/>
          <p:cNvSpPr txBox="1">
            <a:spLocks/>
          </p:cNvSpPr>
          <p:nvPr/>
        </p:nvSpPr>
        <p:spPr>
          <a:xfrm>
            <a:off x="489596" y="4276703"/>
            <a:ext cx="9072563" cy="845038"/>
          </a:xfrm>
          <a:prstGeom prst="rect">
            <a:avLst/>
          </a:prstGeom>
        </p:spPr>
        <p:txBody>
          <a:bodyPr vert="horz" lIns="101828" tIns="50914" rIns="101828" bIns="50914"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s-MX" dirty="0" smtClean="0">
              <a:solidFill>
                <a:srgbClr val="7030A0"/>
              </a:solidFill>
            </a:endParaRP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293" y="3951601"/>
            <a:ext cx="8531169" cy="2521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1" y="7470725"/>
            <a:ext cx="10080625" cy="261610"/>
          </a:xfrm>
          <a:prstGeom prst="rect">
            <a:avLst/>
          </a:prstGeom>
        </p:spPr>
        <p:txBody>
          <a:bodyPr wrap="square">
            <a:spAutoFit/>
          </a:bodyPr>
          <a:lstStyle/>
          <a:p>
            <a:pPr lvl="0">
              <a:spcBef>
                <a:spcPct val="20000"/>
              </a:spcBef>
            </a:pPr>
            <a:r>
              <a:rPr lang="es-MX" sz="1100" dirty="0">
                <a:solidFill>
                  <a:schemeClr val="bg1">
                    <a:lumMod val="50000"/>
                  </a:schemeClr>
                </a:solidFill>
              </a:rPr>
              <a:t>"</a:t>
            </a:r>
            <a:r>
              <a:rPr lang="es-MX" sz="1100" i="1" dirty="0">
                <a:solidFill>
                  <a:schemeClr val="bg1">
                    <a:lumMod val="50000"/>
                  </a:schemeClr>
                </a:solidFill>
              </a:rPr>
              <a:t>Este programa es público, ajeno a cualquier partido político. Queda prohibido el uso para fines distintos a los establecidos en el programa</a:t>
            </a:r>
            <a:r>
              <a:rPr lang="es-MX" sz="1100" dirty="0">
                <a:solidFill>
                  <a:schemeClr val="bg1">
                    <a:lumMod val="50000"/>
                  </a:schemeClr>
                </a:solidFill>
              </a:rPr>
              <a:t>". </a:t>
            </a:r>
            <a:endParaRPr lang="es-MX" sz="1100" b="1" dirty="0">
              <a:solidFill>
                <a:schemeClr val="bg1">
                  <a:lumMod val="50000"/>
                </a:schemeClr>
              </a:solidFill>
            </a:endParaRPr>
          </a:p>
        </p:txBody>
      </p:sp>
    </p:spTree>
    <p:extLst>
      <p:ext uri="{BB962C8B-B14F-4D97-AF65-F5344CB8AC3E}">
        <p14:creationId xmlns:p14="http://schemas.microsoft.com/office/powerpoint/2010/main" val="13792786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92040" y="309985"/>
            <a:ext cx="6984554" cy="824036"/>
          </a:xfrm>
        </p:spPr>
        <p:txBody>
          <a:bodyPr>
            <a:normAutofit fontScale="90000"/>
          </a:bodyPr>
          <a:lstStyle/>
          <a:p>
            <a:r>
              <a:rPr lang="es-MX" b="1" dirty="0" smtClean="0">
                <a:solidFill>
                  <a:srgbClr val="800080"/>
                </a:solidFill>
              </a:rPr>
              <a:t>2. Monto de inversión</a:t>
            </a:r>
            <a:endParaRPr lang="es-MX" b="1" dirty="0">
              <a:solidFill>
                <a:srgbClr val="800080"/>
              </a:solidFill>
            </a:endParaRPr>
          </a:p>
        </p:txBody>
      </p:sp>
      <p:sp>
        <p:nvSpPr>
          <p:cNvPr id="6" name="4 Marcador de contenido"/>
          <p:cNvSpPr txBox="1">
            <a:spLocks/>
          </p:cNvSpPr>
          <p:nvPr/>
        </p:nvSpPr>
        <p:spPr>
          <a:xfrm>
            <a:off x="489596" y="4276703"/>
            <a:ext cx="9072563" cy="845038"/>
          </a:xfrm>
          <a:prstGeom prst="rect">
            <a:avLst/>
          </a:prstGeom>
        </p:spPr>
        <p:txBody>
          <a:bodyPr vert="horz" lIns="101828" tIns="50914" rIns="101828" bIns="50914"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s-MX" dirty="0" smtClean="0">
              <a:solidFill>
                <a:srgbClr val="7030A0"/>
              </a:solidFill>
            </a:endParaRPr>
          </a:p>
        </p:txBody>
      </p:sp>
      <p:sp>
        <p:nvSpPr>
          <p:cNvPr id="13" name="12 Rectángulo"/>
          <p:cNvSpPr/>
          <p:nvPr/>
        </p:nvSpPr>
        <p:spPr>
          <a:xfrm>
            <a:off x="-1" y="7470725"/>
            <a:ext cx="10080625" cy="261610"/>
          </a:xfrm>
          <a:prstGeom prst="rect">
            <a:avLst/>
          </a:prstGeom>
        </p:spPr>
        <p:txBody>
          <a:bodyPr wrap="square">
            <a:spAutoFit/>
          </a:bodyPr>
          <a:lstStyle/>
          <a:p>
            <a:pPr lvl="0">
              <a:spcBef>
                <a:spcPct val="20000"/>
              </a:spcBef>
            </a:pPr>
            <a:r>
              <a:rPr lang="es-MX" sz="1100" dirty="0">
                <a:solidFill>
                  <a:schemeClr val="bg1">
                    <a:lumMod val="50000"/>
                  </a:schemeClr>
                </a:solidFill>
              </a:rPr>
              <a:t>"</a:t>
            </a:r>
            <a:r>
              <a:rPr lang="es-MX" sz="1100" i="1" dirty="0">
                <a:solidFill>
                  <a:schemeClr val="bg1">
                    <a:lumMod val="50000"/>
                  </a:schemeClr>
                </a:solidFill>
              </a:rPr>
              <a:t>Este programa es público, ajeno a cualquier partido político. Queda prohibido el uso para fines distintos a los establecidos en el programa</a:t>
            </a:r>
            <a:r>
              <a:rPr lang="es-MX" sz="1100" dirty="0">
                <a:solidFill>
                  <a:schemeClr val="bg1">
                    <a:lumMod val="50000"/>
                  </a:schemeClr>
                </a:solidFill>
              </a:rPr>
              <a:t>". </a:t>
            </a:r>
            <a:endParaRPr lang="es-MX" sz="1100" b="1" dirty="0">
              <a:solidFill>
                <a:schemeClr val="bg1">
                  <a:lumMod val="50000"/>
                </a:scheme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768" y="1566068"/>
            <a:ext cx="9793088" cy="4464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56643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92040" y="309985"/>
            <a:ext cx="6984554" cy="824036"/>
          </a:xfrm>
        </p:spPr>
        <p:txBody>
          <a:bodyPr>
            <a:normAutofit fontScale="90000"/>
          </a:bodyPr>
          <a:lstStyle/>
          <a:p>
            <a:r>
              <a:rPr lang="es-MX" b="1" dirty="0" smtClean="0">
                <a:solidFill>
                  <a:srgbClr val="800080"/>
                </a:solidFill>
              </a:rPr>
              <a:t>3. Metas programadas</a:t>
            </a:r>
            <a:endParaRPr lang="es-MX" b="1" dirty="0">
              <a:solidFill>
                <a:srgbClr val="800080"/>
              </a:solidFill>
            </a:endParaRPr>
          </a:p>
        </p:txBody>
      </p:sp>
      <p:sp>
        <p:nvSpPr>
          <p:cNvPr id="6" name="4 Marcador de contenido"/>
          <p:cNvSpPr txBox="1">
            <a:spLocks/>
          </p:cNvSpPr>
          <p:nvPr/>
        </p:nvSpPr>
        <p:spPr>
          <a:xfrm>
            <a:off x="489596" y="4276703"/>
            <a:ext cx="9072563" cy="845038"/>
          </a:xfrm>
          <a:prstGeom prst="rect">
            <a:avLst/>
          </a:prstGeom>
        </p:spPr>
        <p:txBody>
          <a:bodyPr vert="horz" lIns="101828" tIns="50914" rIns="101828" bIns="50914"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s-MX" dirty="0" smtClean="0">
              <a:solidFill>
                <a:srgbClr val="7030A0"/>
              </a:solidFill>
            </a:endParaRPr>
          </a:p>
        </p:txBody>
      </p:sp>
      <p:graphicFrame>
        <p:nvGraphicFramePr>
          <p:cNvPr id="10" name="9 Tabla"/>
          <p:cNvGraphicFramePr>
            <a:graphicFrameLocks noGrp="1"/>
          </p:cNvGraphicFramePr>
          <p:nvPr>
            <p:extLst>
              <p:ext uri="{D42A27DB-BD31-4B8C-83A1-F6EECF244321}">
                <p14:modId xmlns:p14="http://schemas.microsoft.com/office/powerpoint/2010/main" val="3522275745"/>
              </p:ext>
            </p:extLst>
          </p:nvPr>
        </p:nvGraphicFramePr>
        <p:xfrm>
          <a:off x="436051" y="1350779"/>
          <a:ext cx="9212773" cy="5405602"/>
        </p:xfrm>
        <a:graphic>
          <a:graphicData uri="http://schemas.openxmlformats.org/drawingml/2006/table">
            <a:tbl>
              <a:tblPr firstRow="1" bandRow="1">
                <a:tableStyleId>{073A0DAA-6AF3-43AB-8588-CEC1D06C72B9}</a:tableStyleId>
              </a:tblPr>
              <a:tblGrid>
                <a:gridCol w="2155989"/>
                <a:gridCol w="7056784"/>
              </a:tblGrid>
              <a:tr h="791354">
                <a:tc>
                  <a:txBody>
                    <a:bodyPr/>
                    <a:lstStyle/>
                    <a:p>
                      <a:pPr algn="ctr"/>
                      <a:r>
                        <a:rPr lang="es-MX" sz="2000" dirty="0" smtClean="0"/>
                        <a:t>Meta</a:t>
                      </a:r>
                      <a:endParaRPr lang="es-MX" sz="2000" dirty="0"/>
                    </a:p>
                  </a:txBody>
                  <a:tcPr marL="100806" marR="100806" marT="51604" marB="51604" anchor="ctr"/>
                </a:tc>
                <a:tc>
                  <a:txBody>
                    <a:bodyPr/>
                    <a:lstStyle/>
                    <a:p>
                      <a:pPr marL="0" algn="ctr" defTabSz="914400" rtl="0" eaLnBrk="1" latinLnBrk="0" hangingPunct="1"/>
                      <a:r>
                        <a:rPr lang="es-MX" sz="2000" b="1" i="0" u="none" strike="noStrike" kern="1200" baseline="0" dirty="0" smtClean="0">
                          <a:solidFill>
                            <a:schemeClr val="lt1"/>
                          </a:solidFill>
                          <a:latin typeface="+mn-lt"/>
                          <a:ea typeface="+mn-ea"/>
                          <a:cs typeface="+mn-cs"/>
                        </a:rPr>
                        <a:t>Especificaciones Técnicas de Vehículos Adaptados </a:t>
                      </a:r>
                      <a:endParaRPr lang="es-MX" sz="2000" kern="1200" dirty="0">
                        <a:solidFill>
                          <a:schemeClr val="dk1"/>
                        </a:solidFill>
                        <a:latin typeface="+mn-lt"/>
                        <a:ea typeface="+mn-ea"/>
                        <a:cs typeface="+mn-cs"/>
                      </a:endParaRPr>
                    </a:p>
                  </a:txBody>
                  <a:tcPr marL="100806" marR="100806" marT="51604" marB="51604" anchor="ctr"/>
                </a:tc>
              </a:tr>
              <a:tr h="3980154">
                <a:tc>
                  <a:txBody>
                    <a:bodyPr/>
                    <a:lstStyle/>
                    <a:p>
                      <a:pPr marL="0" indent="0" algn="ctr">
                        <a:buNone/>
                      </a:pPr>
                      <a:r>
                        <a:rPr lang="es-MX" sz="1800" b="1" u="sng" dirty="0" smtClean="0">
                          <a:effectLst/>
                        </a:rPr>
                        <a:t>Adquisición de  5 Autobús Urbanos Adaptados</a:t>
                      </a:r>
                      <a:endParaRPr lang="es-MX" sz="1800" b="1" dirty="0">
                        <a:effectLst/>
                      </a:endParaRPr>
                    </a:p>
                  </a:txBody>
                  <a:tcPr marL="100806" marR="100806" marT="51604" marB="51604" anchor="ctr"/>
                </a:tc>
                <a:tc>
                  <a:txBody>
                    <a:bodyPr/>
                    <a:lstStyle/>
                    <a:p>
                      <a:r>
                        <a:rPr lang="es-MX" sz="2000" b="1" i="0" u="none" strike="noStrike" kern="1200" baseline="0" dirty="0" smtClean="0">
                          <a:solidFill>
                            <a:schemeClr val="dk1"/>
                          </a:solidFill>
                          <a:latin typeface="+mn-lt"/>
                          <a:ea typeface="+mn-ea"/>
                          <a:cs typeface="+mn-cs"/>
                        </a:rPr>
                        <a:t>Especificaciones del vehículo </a:t>
                      </a:r>
                      <a:endParaRPr lang="es-MX" sz="2000" b="0" i="0" u="none" strike="noStrike" kern="1200" baseline="0" dirty="0" smtClean="0">
                        <a:solidFill>
                          <a:schemeClr val="dk1"/>
                        </a:solidFill>
                        <a:latin typeface="+mn-lt"/>
                        <a:ea typeface="+mn-ea"/>
                        <a:cs typeface="+mn-cs"/>
                      </a:endParaRPr>
                    </a:p>
                    <a:p>
                      <a:pPr marL="342900" indent="-342900">
                        <a:buFont typeface="Arial" panose="020B0604020202020204" pitchFamily="34" charset="0"/>
                        <a:buChar char="•"/>
                      </a:pPr>
                      <a:r>
                        <a:rPr lang="es-MX" sz="1600" b="0" i="0" u="none" strike="noStrike" kern="1200" baseline="0" dirty="0" smtClean="0">
                          <a:solidFill>
                            <a:schemeClr val="dk1"/>
                          </a:solidFill>
                          <a:latin typeface="+mn-lt"/>
                          <a:ea typeface="+mn-ea"/>
                          <a:cs typeface="+mn-cs"/>
                        </a:rPr>
                        <a:t>Capacidad mínima: 3 espacios adaptados con sujeción de silla de ruedas. </a:t>
                      </a:r>
                    </a:p>
                    <a:p>
                      <a:pPr marL="342900" indent="-342900">
                        <a:buFont typeface="Arial" panose="020B0604020202020204" pitchFamily="34" charset="0"/>
                        <a:buChar char="•"/>
                      </a:pPr>
                      <a:r>
                        <a:rPr lang="es-MX" sz="1600" b="0" i="0" u="none" strike="noStrike" kern="1200" baseline="0" dirty="0" smtClean="0">
                          <a:solidFill>
                            <a:schemeClr val="dk1"/>
                          </a:solidFill>
                          <a:latin typeface="+mn-lt"/>
                          <a:ea typeface="+mn-ea"/>
                          <a:cs typeface="+mn-cs"/>
                        </a:rPr>
                        <a:t>Autobús tipo urbano chato, control delantero con motor trasero, gas natural comprimido de 250 HP. Motor rpm torque 730 Ib-ft@1,300 rpm, o similar. </a:t>
                      </a:r>
                    </a:p>
                    <a:p>
                      <a:pPr marL="342900" indent="-342900">
                        <a:buFont typeface="Arial" panose="020B0604020202020204" pitchFamily="34" charset="0"/>
                        <a:buChar char="•"/>
                      </a:pPr>
                      <a:r>
                        <a:rPr lang="es-MX" sz="1600" b="0" i="0" u="none" strike="noStrike" kern="1200" baseline="0" dirty="0" smtClean="0">
                          <a:solidFill>
                            <a:schemeClr val="dk1"/>
                          </a:solidFill>
                          <a:latin typeface="+mn-lt"/>
                          <a:ea typeface="+mn-ea"/>
                          <a:cs typeface="+mn-cs"/>
                        </a:rPr>
                        <a:t>Transmisión: manual. </a:t>
                      </a:r>
                    </a:p>
                    <a:p>
                      <a:pPr marL="342900" indent="-342900">
                        <a:buFont typeface="Arial" panose="020B0604020202020204" pitchFamily="34" charset="0"/>
                        <a:buChar char="•"/>
                      </a:pPr>
                      <a:r>
                        <a:rPr lang="es-MX" sz="1600" b="0" i="0" u="none" strike="noStrike" kern="1200" baseline="0" dirty="0" smtClean="0">
                          <a:solidFill>
                            <a:schemeClr val="dk1"/>
                          </a:solidFill>
                          <a:latin typeface="+mn-lt"/>
                          <a:ea typeface="+mn-ea"/>
                          <a:cs typeface="+mn-cs"/>
                        </a:rPr>
                        <a:t>Sistema de dirección: Hidráulica. </a:t>
                      </a:r>
                    </a:p>
                    <a:p>
                      <a:pPr marL="342900" indent="-342900">
                        <a:buFont typeface="Arial" panose="020B0604020202020204" pitchFamily="34" charset="0"/>
                        <a:buChar char="•"/>
                      </a:pPr>
                      <a:r>
                        <a:rPr lang="es-MX" sz="1600" b="0" i="0" u="none" strike="noStrike" kern="1200" baseline="0" dirty="0" smtClean="0">
                          <a:solidFill>
                            <a:schemeClr val="dk1"/>
                          </a:solidFill>
                          <a:latin typeface="+mn-lt"/>
                          <a:ea typeface="+mn-ea"/>
                          <a:cs typeface="+mn-cs"/>
                        </a:rPr>
                        <a:t>Llantas: tipo radiales 11 R 22.5. </a:t>
                      </a:r>
                    </a:p>
                    <a:p>
                      <a:pPr marL="342900" indent="-342900">
                        <a:buFont typeface="Arial" panose="020B0604020202020204" pitchFamily="34" charset="0"/>
                        <a:buChar char="•"/>
                      </a:pPr>
                      <a:r>
                        <a:rPr lang="es-MX" sz="1600" b="0" i="0" u="none" strike="noStrike" kern="1200" baseline="0" dirty="0" smtClean="0">
                          <a:solidFill>
                            <a:schemeClr val="dk1"/>
                          </a:solidFill>
                          <a:latin typeface="+mn-lt"/>
                          <a:ea typeface="+mn-ea"/>
                          <a:cs typeface="+mn-cs"/>
                        </a:rPr>
                        <a:t>Puertas de ascenso y descenso: Dos de dos hojas, abatibles con mandos neumáticos. </a:t>
                      </a:r>
                    </a:p>
                    <a:p>
                      <a:pPr marL="0" marR="0" indent="0" algn="l" defTabSz="1018276" rtl="0" eaLnBrk="1" fontAlgn="auto" latinLnBrk="0" hangingPunct="1">
                        <a:lnSpc>
                          <a:spcPct val="100000"/>
                        </a:lnSpc>
                        <a:spcBef>
                          <a:spcPts val="0"/>
                        </a:spcBef>
                        <a:spcAft>
                          <a:spcPts val="0"/>
                        </a:spcAft>
                        <a:buClrTx/>
                        <a:buSzTx/>
                        <a:buFontTx/>
                        <a:buNone/>
                        <a:tabLst/>
                        <a:defRPr/>
                      </a:pPr>
                      <a:r>
                        <a:rPr lang="es-MX" sz="2000" b="1" i="0" u="none" strike="noStrike" kern="1200" baseline="0" dirty="0" smtClean="0">
                          <a:solidFill>
                            <a:schemeClr val="dk1"/>
                          </a:solidFill>
                          <a:latin typeface="+mn-lt"/>
                          <a:ea typeface="+mn-ea"/>
                          <a:cs typeface="+mn-cs"/>
                        </a:rPr>
                        <a:t>Especificaciones de las adaptaciones</a:t>
                      </a:r>
                      <a:endParaRPr lang="es-MX" sz="2000" b="0" i="0" u="none" strike="noStrike" kern="1200" baseline="0" dirty="0" smtClean="0">
                        <a:solidFill>
                          <a:schemeClr val="dk1"/>
                        </a:solidFill>
                        <a:latin typeface="+mn-lt"/>
                        <a:ea typeface="+mn-ea"/>
                        <a:cs typeface="+mn-cs"/>
                      </a:endParaRPr>
                    </a:p>
                    <a:p>
                      <a:pPr marL="342900" indent="-342900">
                        <a:buFont typeface="Arial" panose="020B0604020202020204" pitchFamily="34" charset="0"/>
                        <a:buChar char="•"/>
                      </a:pPr>
                      <a:r>
                        <a:rPr lang="es-MX" sz="1600" b="0" i="0" u="none" strike="noStrike" kern="1200" baseline="0" dirty="0" smtClean="0">
                          <a:solidFill>
                            <a:schemeClr val="dk1"/>
                          </a:solidFill>
                          <a:latin typeface="+mn-lt"/>
                          <a:ea typeface="+mn-ea"/>
                          <a:cs typeface="+mn-cs"/>
                        </a:rPr>
                        <a:t>Capacidad para personas con discapacidad: 4 espacios adaptados con rieles para anclajes y cinturones de tres puntos para sujeción de sillas de ruedas. </a:t>
                      </a:r>
                    </a:p>
                    <a:p>
                      <a:pPr marL="342900" indent="-342900">
                        <a:buFont typeface="Arial" panose="020B0604020202020204" pitchFamily="34" charset="0"/>
                        <a:buChar char="•"/>
                      </a:pPr>
                      <a:r>
                        <a:rPr lang="es-MX" sz="1600" b="0" i="0" u="none" strike="noStrike" kern="1200" baseline="0" dirty="0" smtClean="0">
                          <a:solidFill>
                            <a:schemeClr val="dk1"/>
                          </a:solidFill>
                          <a:latin typeface="+mn-lt"/>
                          <a:ea typeface="+mn-ea"/>
                          <a:cs typeface="+mn-cs"/>
                        </a:rPr>
                        <a:t>Rampa para personas con discapacidad motora o elevador electrohidráulico con plataforma </a:t>
                      </a:r>
                      <a:r>
                        <a:rPr lang="es-MX" sz="1600" b="0" i="0" u="none" strike="noStrike" kern="1200" baseline="0" dirty="0" err="1" smtClean="0">
                          <a:solidFill>
                            <a:schemeClr val="dk1"/>
                          </a:solidFill>
                          <a:latin typeface="+mn-lt"/>
                          <a:ea typeface="+mn-ea"/>
                          <a:cs typeface="+mn-cs"/>
                        </a:rPr>
                        <a:t>antiderrapante</a:t>
                      </a:r>
                      <a:r>
                        <a:rPr lang="es-MX" sz="1600" b="0" i="0" u="none" strike="noStrike" kern="1200" baseline="0" dirty="0" smtClean="0">
                          <a:solidFill>
                            <a:schemeClr val="dk1"/>
                          </a:solidFill>
                          <a:latin typeface="+mn-lt"/>
                          <a:ea typeface="+mn-ea"/>
                          <a:cs typeface="+mn-cs"/>
                        </a:rPr>
                        <a:t>. </a:t>
                      </a:r>
                    </a:p>
                    <a:p>
                      <a:pPr marL="342900" indent="-342900">
                        <a:buFont typeface="Arial" panose="020B0604020202020204" pitchFamily="34" charset="0"/>
                        <a:buChar char="•"/>
                      </a:pPr>
                      <a:r>
                        <a:rPr lang="es-MX" sz="1600" b="0" i="0" u="none" strike="noStrike" kern="1200" baseline="0" dirty="0" smtClean="0">
                          <a:solidFill>
                            <a:schemeClr val="dk1"/>
                          </a:solidFill>
                          <a:latin typeface="+mn-lt"/>
                          <a:ea typeface="+mn-ea"/>
                          <a:cs typeface="+mn-cs"/>
                        </a:rPr>
                        <a:t>Tubos de pasamanos con señalización en braille. </a:t>
                      </a:r>
                    </a:p>
                    <a:p>
                      <a:pPr marL="342900" indent="-342900">
                        <a:buFont typeface="Arial" panose="020B0604020202020204" pitchFamily="34" charset="0"/>
                        <a:buChar char="•"/>
                      </a:pPr>
                      <a:r>
                        <a:rPr lang="es-MX" sz="1600" b="0" i="0" u="none" strike="noStrike" kern="1200" baseline="0" dirty="0" smtClean="0">
                          <a:solidFill>
                            <a:schemeClr val="dk1"/>
                          </a:solidFill>
                          <a:latin typeface="+mn-lt"/>
                          <a:ea typeface="+mn-ea"/>
                          <a:cs typeface="+mn-cs"/>
                        </a:rPr>
                        <a:t>Línea guía </a:t>
                      </a:r>
                      <a:r>
                        <a:rPr lang="es-MX" sz="1600" b="0" i="0" u="none" strike="noStrike" kern="1200" baseline="0" dirty="0" err="1" smtClean="0">
                          <a:solidFill>
                            <a:schemeClr val="dk1"/>
                          </a:solidFill>
                          <a:latin typeface="+mn-lt"/>
                          <a:ea typeface="+mn-ea"/>
                          <a:cs typeface="+mn-cs"/>
                        </a:rPr>
                        <a:t>podotáctil</a:t>
                      </a:r>
                      <a:r>
                        <a:rPr lang="es-MX" sz="1600" b="0" i="0" u="none" strike="noStrike" kern="1200" baseline="0" dirty="0" smtClean="0">
                          <a:solidFill>
                            <a:schemeClr val="dk1"/>
                          </a:solidFill>
                          <a:latin typeface="+mn-lt"/>
                          <a:ea typeface="+mn-ea"/>
                          <a:cs typeface="+mn-cs"/>
                        </a:rPr>
                        <a:t>. </a:t>
                      </a:r>
                    </a:p>
                    <a:p>
                      <a:pPr marL="342900" indent="-342900">
                        <a:buFont typeface="Arial" panose="020B0604020202020204" pitchFamily="34" charset="0"/>
                        <a:buChar char="•"/>
                      </a:pPr>
                      <a:r>
                        <a:rPr lang="es-MX" sz="1600" b="0" i="0" u="none" strike="noStrike" kern="1200" baseline="0" dirty="0" smtClean="0">
                          <a:solidFill>
                            <a:schemeClr val="dk1"/>
                          </a:solidFill>
                          <a:latin typeface="+mn-lt"/>
                          <a:ea typeface="+mn-ea"/>
                          <a:cs typeface="+mn-cs"/>
                        </a:rPr>
                        <a:t>Señalización para identificar si el vehículo se dispone en movimiento. </a:t>
                      </a:r>
                    </a:p>
                    <a:p>
                      <a:pPr marL="342900" indent="-342900">
                        <a:buFont typeface="Arial" panose="020B0604020202020204" pitchFamily="34" charset="0"/>
                        <a:buChar char="•"/>
                      </a:pPr>
                      <a:r>
                        <a:rPr lang="es-MX" sz="1600" b="0" i="0" u="none" strike="noStrike" kern="1200" baseline="0" dirty="0" smtClean="0">
                          <a:solidFill>
                            <a:schemeClr val="dk1"/>
                          </a:solidFill>
                          <a:latin typeface="+mn-lt"/>
                          <a:ea typeface="+mn-ea"/>
                          <a:cs typeface="+mn-cs"/>
                        </a:rPr>
                        <a:t>Letrero de ruta electrónico para indicar destino. </a:t>
                      </a:r>
                      <a:endParaRPr lang="es-MX" sz="1500" dirty="0"/>
                    </a:p>
                  </a:txBody>
                  <a:tcPr marL="100806" marR="100806" marT="51604" marB="51604"/>
                </a:tc>
              </a:tr>
            </a:tbl>
          </a:graphicData>
        </a:graphic>
      </p:graphicFrame>
      <p:sp>
        <p:nvSpPr>
          <p:cNvPr id="5" name="4 Rectángulo"/>
          <p:cNvSpPr/>
          <p:nvPr/>
        </p:nvSpPr>
        <p:spPr>
          <a:xfrm>
            <a:off x="-1" y="7470725"/>
            <a:ext cx="10080625" cy="261610"/>
          </a:xfrm>
          <a:prstGeom prst="rect">
            <a:avLst/>
          </a:prstGeom>
        </p:spPr>
        <p:txBody>
          <a:bodyPr wrap="square">
            <a:spAutoFit/>
          </a:bodyPr>
          <a:lstStyle/>
          <a:p>
            <a:pPr lvl="0">
              <a:spcBef>
                <a:spcPct val="20000"/>
              </a:spcBef>
            </a:pPr>
            <a:r>
              <a:rPr lang="es-MX" sz="1100" dirty="0">
                <a:solidFill>
                  <a:schemeClr val="bg1">
                    <a:lumMod val="50000"/>
                  </a:schemeClr>
                </a:solidFill>
              </a:rPr>
              <a:t>"</a:t>
            </a:r>
            <a:r>
              <a:rPr lang="es-MX" sz="1100" i="1" dirty="0">
                <a:solidFill>
                  <a:schemeClr val="bg1">
                    <a:lumMod val="50000"/>
                  </a:schemeClr>
                </a:solidFill>
              </a:rPr>
              <a:t>Este programa es público, ajeno a cualquier partido político. Queda prohibido el uso para fines distintos a los establecidos en el programa</a:t>
            </a:r>
            <a:r>
              <a:rPr lang="es-MX" sz="1100" dirty="0">
                <a:solidFill>
                  <a:schemeClr val="bg1">
                    <a:lumMod val="50000"/>
                  </a:schemeClr>
                </a:solidFill>
              </a:rPr>
              <a:t>". </a:t>
            </a:r>
            <a:endParaRPr lang="es-MX" sz="1100" b="1" dirty="0">
              <a:solidFill>
                <a:schemeClr val="bg1">
                  <a:lumMod val="50000"/>
                </a:schemeClr>
              </a:solidFill>
            </a:endParaRPr>
          </a:p>
        </p:txBody>
      </p:sp>
    </p:spTree>
    <p:extLst>
      <p:ext uri="{BB962C8B-B14F-4D97-AF65-F5344CB8AC3E}">
        <p14:creationId xmlns:p14="http://schemas.microsoft.com/office/powerpoint/2010/main" val="31729316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4031" y="1566069"/>
            <a:ext cx="9072563" cy="2598689"/>
          </a:xfrm>
        </p:spPr>
        <p:txBody>
          <a:bodyPr>
            <a:normAutofit fontScale="92500" lnSpcReduction="20000"/>
          </a:bodyPr>
          <a:lstStyle/>
          <a:p>
            <a:pPr algn="just"/>
            <a:r>
              <a:rPr lang="es-ES" sz="2700" dirty="0"/>
              <a:t>El proceso de adquisición de los vehículos será mediante Licitación Pública Nacional </a:t>
            </a:r>
            <a:r>
              <a:rPr lang="es-ES" sz="2700" dirty="0" smtClean="0"/>
              <a:t>de </a:t>
            </a:r>
            <a:r>
              <a:rPr lang="es-ES" sz="2700" dirty="0"/>
              <a:t>acuerdo a la Ley de </a:t>
            </a:r>
            <a:r>
              <a:rPr lang="es-ES" sz="2700" dirty="0" smtClean="0"/>
              <a:t>Adquisiciones, Arrendamientos y Servicios del </a:t>
            </a:r>
            <a:r>
              <a:rPr lang="es-ES" sz="2700" dirty="0"/>
              <a:t>Sector Público de acuerdo al Artículo 1 </a:t>
            </a:r>
            <a:r>
              <a:rPr lang="es-ES" sz="2700" dirty="0" smtClean="0"/>
              <a:t>“Disposiciones Generales”,</a:t>
            </a:r>
            <a:r>
              <a:rPr lang="es-ES" sz="2700" dirty="0" err="1" smtClean="0"/>
              <a:t>Fracc</a:t>
            </a:r>
            <a:r>
              <a:rPr lang="es-ES" sz="2700" dirty="0"/>
              <a:t>. </a:t>
            </a:r>
            <a:r>
              <a:rPr lang="es-ES" sz="2700" dirty="0" smtClean="0"/>
              <a:t>VI: </a:t>
            </a:r>
            <a:endParaRPr lang="es-MX" sz="2800" dirty="0"/>
          </a:p>
          <a:p>
            <a:pPr marL="890992" lvl="2" indent="0" algn="just">
              <a:buNone/>
            </a:pPr>
            <a:r>
              <a:rPr lang="es-MX" sz="2100" dirty="0"/>
              <a:t> Las entidades federativas, los municipios y los entes públicos de unas y otros, con cargo total o parcial a recursos federales, conforme a los convenios que celebren con el Ejecutivo Federal. No quedan comprendidos para la aplicación de la presente Ley los fondos previstos en el Capítulo V de la Ley de Coordinación Fiscal. </a:t>
            </a:r>
            <a:endParaRPr lang="es-ES" sz="1900" dirty="0"/>
          </a:p>
        </p:txBody>
      </p:sp>
      <p:sp>
        <p:nvSpPr>
          <p:cNvPr id="4" name="1 Título"/>
          <p:cNvSpPr txBox="1">
            <a:spLocks/>
          </p:cNvSpPr>
          <p:nvPr/>
        </p:nvSpPr>
        <p:spPr>
          <a:xfrm>
            <a:off x="2592040" y="309985"/>
            <a:ext cx="6984554" cy="824036"/>
          </a:xfrm>
          <a:prstGeom prst="rect">
            <a:avLst/>
          </a:prstGeom>
        </p:spPr>
        <p:txBody>
          <a:bodyPr vert="horz" lIns="101828" tIns="50914" rIns="101828" bIns="50914" rtlCol="0" anchor="ctr">
            <a:normAutofit fontScale="97500" lnSpcReduction="10000"/>
          </a:bodyPr>
          <a:lstStyle>
            <a:lvl1pPr algn="ctr" defTabSz="1018276" rtl="0" eaLnBrk="1" latinLnBrk="0" hangingPunct="1">
              <a:spcBef>
                <a:spcPct val="0"/>
              </a:spcBef>
              <a:buNone/>
              <a:defRPr sz="4900" kern="1200">
                <a:solidFill>
                  <a:schemeClr val="tx1"/>
                </a:solidFill>
                <a:latin typeface="+mj-lt"/>
                <a:ea typeface="+mj-ea"/>
                <a:cs typeface="+mj-cs"/>
              </a:defRPr>
            </a:lvl1pPr>
          </a:lstStyle>
          <a:p>
            <a:r>
              <a:rPr lang="es-MX" b="1" dirty="0" smtClean="0">
                <a:solidFill>
                  <a:srgbClr val="800080"/>
                </a:solidFill>
              </a:rPr>
              <a:t>4. Proveedores</a:t>
            </a:r>
            <a:endParaRPr lang="es-MX" b="1" dirty="0">
              <a:solidFill>
                <a:srgbClr val="800080"/>
              </a:solidFill>
            </a:endParaRPr>
          </a:p>
        </p:txBody>
      </p:sp>
      <p:sp>
        <p:nvSpPr>
          <p:cNvPr id="6" name="5 Rectángulo"/>
          <p:cNvSpPr/>
          <p:nvPr/>
        </p:nvSpPr>
        <p:spPr>
          <a:xfrm>
            <a:off x="-1" y="7470725"/>
            <a:ext cx="10080625" cy="261610"/>
          </a:xfrm>
          <a:prstGeom prst="rect">
            <a:avLst/>
          </a:prstGeom>
        </p:spPr>
        <p:txBody>
          <a:bodyPr wrap="square">
            <a:spAutoFit/>
          </a:bodyPr>
          <a:lstStyle/>
          <a:p>
            <a:pPr lvl="0">
              <a:spcBef>
                <a:spcPct val="20000"/>
              </a:spcBef>
            </a:pPr>
            <a:r>
              <a:rPr lang="es-MX" sz="1100" dirty="0">
                <a:solidFill>
                  <a:schemeClr val="bg1">
                    <a:lumMod val="50000"/>
                  </a:schemeClr>
                </a:solidFill>
              </a:rPr>
              <a:t>"</a:t>
            </a:r>
            <a:r>
              <a:rPr lang="es-MX" sz="1100" i="1" dirty="0">
                <a:solidFill>
                  <a:schemeClr val="bg1">
                    <a:lumMod val="50000"/>
                  </a:schemeClr>
                </a:solidFill>
              </a:rPr>
              <a:t>Este programa es público, ajeno a cualquier partido político. Queda prohibido el uso para fines distintos a los establecidos en el programa</a:t>
            </a:r>
            <a:r>
              <a:rPr lang="es-MX" sz="1100" dirty="0">
                <a:solidFill>
                  <a:schemeClr val="bg1">
                    <a:lumMod val="50000"/>
                  </a:schemeClr>
                </a:solidFill>
              </a:rPr>
              <a:t>". </a:t>
            </a:r>
            <a:endParaRPr lang="es-MX" sz="1100" b="1" dirty="0">
              <a:solidFill>
                <a:schemeClr val="bg1">
                  <a:lumMod val="50000"/>
                </a:schemeClr>
              </a:solidFill>
            </a:endParaRPr>
          </a:p>
        </p:txBody>
      </p:sp>
      <p:sp>
        <p:nvSpPr>
          <p:cNvPr id="5" name="2 Marcador de contenido"/>
          <p:cNvSpPr txBox="1">
            <a:spLocks/>
          </p:cNvSpPr>
          <p:nvPr/>
        </p:nvSpPr>
        <p:spPr>
          <a:xfrm>
            <a:off x="503808" y="4079948"/>
            <a:ext cx="9072563" cy="2166641"/>
          </a:xfrm>
          <a:prstGeom prst="rect">
            <a:avLst/>
          </a:prstGeom>
        </p:spPr>
        <p:txBody>
          <a:bodyPr vert="horz" lIns="101828" tIns="50914" rIns="101828" bIns="50914" rtlCol="0">
            <a:normAutofit/>
          </a:bodyPr>
          <a:lstStyle>
            <a:lvl1pPr marL="381853" indent="-381853" algn="l" defTabSz="1018276"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349" indent="-318211" algn="l" defTabSz="1018276"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2845" indent="-254569" algn="l" defTabSz="101827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81983" indent="-254569" algn="l" defTabSz="101827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1121" indent="-254569" algn="l" defTabSz="101827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0259" indent="-254569" algn="l" defTabSz="101827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09396" indent="-254569" algn="l" defTabSz="101827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18534" indent="-254569" algn="l" defTabSz="101827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27672" indent="-254569" algn="l" defTabSz="101827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algn="just"/>
            <a:r>
              <a:rPr lang="es-ES" sz="1900" dirty="0" smtClean="0"/>
              <a:t>Con base a lo anterior se publicó con fecha del 10 de octubre 2017, </a:t>
            </a:r>
            <a:r>
              <a:rPr lang="es-MX" sz="2600" dirty="0" smtClean="0"/>
              <a:t>Proceso en la Secretaría de Planeación, Administración y Finanzas del Estado de Jalisco, la Convocatoria de Licitación con el No. La-914012998-e18-2017 para la Adquisición de Camiones para el DIF Jalisco.</a:t>
            </a:r>
            <a:endParaRPr lang="es-ES" sz="2600" dirty="0"/>
          </a:p>
        </p:txBody>
      </p:sp>
    </p:spTree>
    <p:extLst>
      <p:ext uri="{BB962C8B-B14F-4D97-AF65-F5344CB8AC3E}">
        <p14:creationId xmlns:p14="http://schemas.microsoft.com/office/powerpoint/2010/main" val="7208812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4031" y="1566070"/>
            <a:ext cx="9072563" cy="576064"/>
          </a:xfrm>
        </p:spPr>
        <p:txBody>
          <a:bodyPr>
            <a:normAutofit fontScale="70000" lnSpcReduction="20000"/>
          </a:bodyPr>
          <a:lstStyle/>
          <a:p>
            <a:pPr algn="just"/>
            <a:r>
              <a:rPr lang="es-ES" sz="2700" dirty="0"/>
              <a:t>El </a:t>
            </a:r>
            <a:r>
              <a:rPr lang="es-ES" sz="2700" dirty="0" smtClean="0"/>
              <a:t>30 de octubre se realizó la Adjudicación: </a:t>
            </a:r>
            <a:endParaRPr lang="es-MX" sz="2800" dirty="0"/>
          </a:p>
          <a:p>
            <a:pPr marL="890992" lvl="2" indent="0" algn="just">
              <a:buNone/>
            </a:pPr>
            <a:r>
              <a:rPr lang="es-MX" sz="2100" dirty="0"/>
              <a:t> </a:t>
            </a:r>
            <a:endParaRPr lang="es-ES" sz="1900" dirty="0"/>
          </a:p>
        </p:txBody>
      </p:sp>
      <p:sp>
        <p:nvSpPr>
          <p:cNvPr id="4" name="1 Título"/>
          <p:cNvSpPr txBox="1">
            <a:spLocks/>
          </p:cNvSpPr>
          <p:nvPr/>
        </p:nvSpPr>
        <p:spPr>
          <a:xfrm>
            <a:off x="2592040" y="309985"/>
            <a:ext cx="6984554" cy="824036"/>
          </a:xfrm>
          <a:prstGeom prst="rect">
            <a:avLst/>
          </a:prstGeom>
        </p:spPr>
        <p:txBody>
          <a:bodyPr vert="horz" lIns="101828" tIns="50914" rIns="101828" bIns="50914" rtlCol="0" anchor="ctr">
            <a:normAutofit fontScale="97500" lnSpcReduction="10000"/>
          </a:bodyPr>
          <a:lstStyle>
            <a:lvl1pPr algn="ctr" defTabSz="1018276" rtl="0" eaLnBrk="1" latinLnBrk="0" hangingPunct="1">
              <a:spcBef>
                <a:spcPct val="0"/>
              </a:spcBef>
              <a:buNone/>
              <a:defRPr sz="4900" kern="1200">
                <a:solidFill>
                  <a:schemeClr val="tx1"/>
                </a:solidFill>
                <a:latin typeface="+mj-lt"/>
                <a:ea typeface="+mj-ea"/>
                <a:cs typeface="+mj-cs"/>
              </a:defRPr>
            </a:lvl1pPr>
          </a:lstStyle>
          <a:p>
            <a:r>
              <a:rPr lang="es-MX" b="1" dirty="0" smtClean="0">
                <a:solidFill>
                  <a:srgbClr val="800080"/>
                </a:solidFill>
              </a:rPr>
              <a:t>4. Proveedores</a:t>
            </a:r>
          </a:p>
        </p:txBody>
      </p:sp>
      <p:sp>
        <p:nvSpPr>
          <p:cNvPr id="6" name="5 Rectángulo"/>
          <p:cNvSpPr/>
          <p:nvPr/>
        </p:nvSpPr>
        <p:spPr>
          <a:xfrm>
            <a:off x="-1" y="7470725"/>
            <a:ext cx="10080625" cy="261610"/>
          </a:xfrm>
          <a:prstGeom prst="rect">
            <a:avLst/>
          </a:prstGeom>
        </p:spPr>
        <p:txBody>
          <a:bodyPr wrap="square">
            <a:spAutoFit/>
          </a:bodyPr>
          <a:lstStyle/>
          <a:p>
            <a:pPr lvl="0">
              <a:spcBef>
                <a:spcPct val="20000"/>
              </a:spcBef>
            </a:pPr>
            <a:r>
              <a:rPr lang="es-MX" sz="1100" dirty="0">
                <a:solidFill>
                  <a:schemeClr val="bg1">
                    <a:lumMod val="50000"/>
                  </a:schemeClr>
                </a:solidFill>
              </a:rPr>
              <a:t>"</a:t>
            </a:r>
            <a:r>
              <a:rPr lang="es-MX" sz="1100" i="1" dirty="0">
                <a:solidFill>
                  <a:schemeClr val="bg1">
                    <a:lumMod val="50000"/>
                  </a:schemeClr>
                </a:solidFill>
              </a:rPr>
              <a:t>Este programa es público, ajeno a cualquier partido político. Queda prohibido el uso para fines distintos a los establecidos en el programa</a:t>
            </a:r>
            <a:r>
              <a:rPr lang="es-MX" sz="1100" dirty="0">
                <a:solidFill>
                  <a:schemeClr val="bg1">
                    <a:lumMod val="50000"/>
                  </a:schemeClr>
                </a:solidFill>
              </a:rPr>
              <a:t>". </a:t>
            </a:r>
            <a:endParaRPr lang="es-MX" sz="1100" b="1" dirty="0">
              <a:solidFill>
                <a:schemeClr val="bg1">
                  <a:lumMod val="50000"/>
                </a:schemeClr>
              </a:solidFill>
            </a:endParaRPr>
          </a:p>
        </p:txBody>
      </p:sp>
      <p:pic>
        <p:nvPicPr>
          <p:cNvPr id="1028" name="Picture 4">
            <a:hlinkClick r:id="rId2" action="ppaction://hlinkfile"/>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784" y="1854101"/>
            <a:ext cx="4542675" cy="5608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5269094" y="1422053"/>
            <a:ext cx="4451738" cy="5478423"/>
          </a:xfrm>
          <a:prstGeom prst="rect">
            <a:avLst/>
          </a:prstGeom>
        </p:spPr>
        <p:txBody>
          <a:bodyPr wrap="square">
            <a:spAutoFit/>
          </a:bodyPr>
          <a:lstStyle/>
          <a:p>
            <a:pPr algn="just"/>
            <a:r>
              <a:rPr lang="es-MX" sz="1400" dirty="0"/>
              <a:t>Al mes de  Diciembre,  se hizo la Licitación y adjudicación correspondiente con la CPAREQ-2017-08-00011, con la solicitud de adjudicación CPASA-2017-08-00033; CPACT-2017-11-00205, quedando como Proveedor: COMERCIAL MOTORS DE MEXICO, S.A. DE C.V.; Clave: 07957, Ubicado en Calle: Av. Periférico Sur y Manuel Gómez Número 5879 Col. Manuel López Cotilla, </a:t>
            </a:r>
            <a:r>
              <a:rPr lang="es-MX" sz="1400" dirty="0" err="1"/>
              <a:t>Cp</a:t>
            </a:r>
            <a:r>
              <a:rPr lang="es-MX" sz="1400" dirty="0"/>
              <a:t> 45615.   Se solicitó prórroga a la SHCP por conducto de SUBSEFIN, al 30 de mayo de 2018,  para concluir  con la aplicación de los recursos respecto al Proyecto, debido a que realizado el proceso de licitación de manera inmediata  a la recepción del recurso, la empresa ganadora importará los autobuses a la par por tiempos de entrega, su adaptación en materia de accesibilidad para realizar las adaptaciones solicitadas por el proyecto, con base a lo establecido en el apartado No.  de los Lineamientos de Operación para el Fondo de Accesibilidad para el Transporte Público, 2017 Capítulo V apartado 15, que a la letra dice: " En caso de situaciones supervenientes, contingentes o </a:t>
            </a:r>
            <a:r>
              <a:rPr lang="es-MX" sz="1400" dirty="0" smtClean="0"/>
              <a:t>excepcionales </a:t>
            </a:r>
            <a:r>
              <a:rPr lang="es-MX" sz="1400" dirty="0"/>
              <a:t>que motiven o justifiquen la ampliación del plazo establecido en el calendario de ejecución establecido en el convenio celebrado, la entidad </a:t>
            </a:r>
            <a:r>
              <a:rPr lang="es-MX" sz="1400" dirty="0" smtClean="0"/>
              <a:t>federativa </a:t>
            </a:r>
            <a:r>
              <a:rPr lang="es-MX" sz="1400" dirty="0"/>
              <a:t>deberá solicitar por escrito a la UPCP, dentro de la vigencia del periodo otorgado para la aplicación de los recursos de cada obra, la autorización para modificar el calendario de ejecución</a:t>
            </a:r>
            <a:r>
              <a:rPr lang="es-MX" sz="1400" dirty="0" smtClean="0"/>
              <a:t>".  (Ver Anexo C)</a:t>
            </a:r>
            <a:endParaRPr lang="es-MX" sz="1400" dirty="0"/>
          </a:p>
        </p:txBody>
      </p:sp>
    </p:spTree>
    <p:extLst>
      <p:ext uri="{BB962C8B-B14F-4D97-AF65-F5344CB8AC3E}">
        <p14:creationId xmlns:p14="http://schemas.microsoft.com/office/powerpoint/2010/main" val="13001322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2592040" y="309985"/>
            <a:ext cx="6984554" cy="824036"/>
          </a:xfrm>
          <a:prstGeom prst="rect">
            <a:avLst/>
          </a:prstGeom>
        </p:spPr>
        <p:txBody>
          <a:bodyPr vert="horz" lIns="101828" tIns="50914" rIns="101828" bIns="50914" rtlCol="0" anchor="ctr">
            <a:normAutofit fontScale="90000"/>
          </a:bodyPr>
          <a:lstStyle>
            <a:lvl1pPr algn="ctr" defTabSz="1018276" rtl="0" eaLnBrk="1" latinLnBrk="0" hangingPunct="1">
              <a:spcBef>
                <a:spcPct val="0"/>
              </a:spcBef>
              <a:buNone/>
              <a:defRPr sz="4900" kern="1200">
                <a:solidFill>
                  <a:schemeClr val="tx1"/>
                </a:solidFill>
                <a:latin typeface="+mj-lt"/>
                <a:ea typeface="+mj-ea"/>
                <a:cs typeface="+mj-cs"/>
              </a:defRPr>
            </a:lvl1pPr>
          </a:lstStyle>
          <a:p>
            <a:r>
              <a:rPr lang="es-MX" b="1" dirty="0" smtClean="0">
                <a:solidFill>
                  <a:srgbClr val="800080"/>
                </a:solidFill>
              </a:rPr>
              <a:t>5. Avance Físico - Financiero</a:t>
            </a:r>
            <a:endParaRPr lang="es-MX" b="1" dirty="0">
              <a:solidFill>
                <a:srgbClr val="800080"/>
              </a:solidFill>
            </a:endParaRPr>
          </a:p>
        </p:txBody>
      </p:sp>
      <p:sp>
        <p:nvSpPr>
          <p:cNvPr id="9" name="8 Rectángulo"/>
          <p:cNvSpPr/>
          <p:nvPr/>
        </p:nvSpPr>
        <p:spPr>
          <a:xfrm>
            <a:off x="-1" y="7470725"/>
            <a:ext cx="10080625" cy="261610"/>
          </a:xfrm>
          <a:prstGeom prst="rect">
            <a:avLst/>
          </a:prstGeom>
        </p:spPr>
        <p:txBody>
          <a:bodyPr wrap="square">
            <a:spAutoFit/>
          </a:bodyPr>
          <a:lstStyle/>
          <a:p>
            <a:pPr lvl="0">
              <a:spcBef>
                <a:spcPct val="20000"/>
              </a:spcBef>
            </a:pPr>
            <a:r>
              <a:rPr lang="es-MX" sz="1100" dirty="0">
                <a:solidFill>
                  <a:schemeClr val="bg1">
                    <a:lumMod val="50000"/>
                  </a:schemeClr>
                </a:solidFill>
              </a:rPr>
              <a:t>"</a:t>
            </a:r>
            <a:r>
              <a:rPr lang="es-MX" sz="1100" i="1" dirty="0">
                <a:solidFill>
                  <a:schemeClr val="bg1">
                    <a:lumMod val="50000"/>
                  </a:schemeClr>
                </a:solidFill>
              </a:rPr>
              <a:t>Este programa es público, ajeno a cualquier partido político. Queda prohibido el uso para fines distintos a los establecidos en el programa</a:t>
            </a:r>
            <a:r>
              <a:rPr lang="es-MX" sz="1100" dirty="0">
                <a:solidFill>
                  <a:schemeClr val="bg1">
                    <a:lumMod val="50000"/>
                  </a:schemeClr>
                </a:solidFill>
              </a:rPr>
              <a:t>". </a:t>
            </a:r>
            <a:endParaRPr lang="es-MX" sz="1100" b="1" dirty="0">
              <a:solidFill>
                <a:schemeClr val="bg1">
                  <a:lumMod val="50000"/>
                </a:scheme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7" y="1134022"/>
            <a:ext cx="10077497"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08432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2736056" y="156193"/>
            <a:ext cx="6984554" cy="824036"/>
          </a:xfrm>
          <a:prstGeom prst="rect">
            <a:avLst/>
          </a:prstGeom>
        </p:spPr>
        <p:txBody>
          <a:bodyPr vert="horz" lIns="101828" tIns="50914" rIns="101828" bIns="50914" rtlCol="0" anchor="ctr">
            <a:normAutofit fontScale="97500" lnSpcReduction="10000"/>
          </a:bodyPr>
          <a:lstStyle>
            <a:lvl1pPr algn="ctr" defTabSz="1018276" rtl="0" eaLnBrk="1" latinLnBrk="0" hangingPunct="1">
              <a:spcBef>
                <a:spcPct val="0"/>
              </a:spcBef>
              <a:buNone/>
              <a:defRPr sz="4900" kern="1200">
                <a:solidFill>
                  <a:schemeClr val="tx1"/>
                </a:solidFill>
                <a:latin typeface="+mj-lt"/>
                <a:ea typeface="+mj-ea"/>
                <a:cs typeface="+mj-cs"/>
              </a:defRPr>
            </a:lvl1pPr>
          </a:lstStyle>
          <a:p>
            <a:r>
              <a:rPr lang="es-MX" b="1" dirty="0">
                <a:solidFill>
                  <a:srgbClr val="800080"/>
                </a:solidFill>
              </a:rPr>
              <a:t>5</a:t>
            </a:r>
            <a:r>
              <a:rPr lang="es-MX" b="1" dirty="0" smtClean="0">
                <a:solidFill>
                  <a:srgbClr val="800080"/>
                </a:solidFill>
              </a:rPr>
              <a:t>. Avance Físico</a:t>
            </a:r>
          </a:p>
        </p:txBody>
      </p:sp>
      <p:pic>
        <p:nvPicPr>
          <p:cNvPr id="5" name="4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801" y="1206030"/>
            <a:ext cx="4591487" cy="3060991"/>
          </a:xfrm>
          <a:prstGeom prst="rect">
            <a:avLst/>
          </a:prstGeom>
        </p:spPr>
      </p:pic>
      <p:pic>
        <p:nvPicPr>
          <p:cNvPr id="8" name="7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3204" y="1457112"/>
            <a:ext cx="4137406" cy="2758271"/>
          </a:xfrm>
          <a:prstGeom prst="rect">
            <a:avLst/>
          </a:prstGeom>
        </p:spPr>
      </p:pic>
      <p:pic>
        <p:nvPicPr>
          <p:cNvPr id="9" name="8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73720" y="4546626"/>
            <a:ext cx="4234949" cy="2823299"/>
          </a:xfrm>
          <a:prstGeom prst="rect">
            <a:avLst/>
          </a:prstGeom>
        </p:spPr>
      </p:pic>
    </p:spTree>
    <p:extLst>
      <p:ext uri="{BB962C8B-B14F-4D97-AF65-F5344CB8AC3E}">
        <p14:creationId xmlns:p14="http://schemas.microsoft.com/office/powerpoint/2010/main" val="353095805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1184</TotalTime>
  <Words>1375</Words>
  <Application>Microsoft Office PowerPoint</Application>
  <PresentationFormat>Personalizado</PresentationFormat>
  <Paragraphs>91</Paragraphs>
  <Slides>26</Slides>
  <Notes>1</Notes>
  <HiddenSlides>0</HiddenSlides>
  <MMClips>0</MMClips>
  <ScaleCrop>false</ScaleCrop>
  <HeadingPairs>
    <vt:vector size="4" baseType="variant">
      <vt:variant>
        <vt:lpstr>Tema</vt:lpstr>
      </vt:variant>
      <vt:variant>
        <vt:i4>1</vt:i4>
      </vt:variant>
      <vt:variant>
        <vt:lpstr>Títulos de diapositiva</vt:lpstr>
      </vt:variant>
      <vt:variant>
        <vt:i4>26</vt:i4>
      </vt:variant>
    </vt:vector>
  </HeadingPairs>
  <TitlesOfParts>
    <vt:vector size="27" baseType="lpstr">
      <vt:lpstr>Tema de Office</vt:lpstr>
      <vt:lpstr>Adquisición de unidades de transporte accesibles para las Personas con Discapacidad  para su traslado en la Ruta Alimentadora 1 del Sistema Integral del Tren (SITREN) en la Zona Metropolitana de Guadalajara (ZMG)</vt:lpstr>
      <vt:lpstr>Índice</vt:lpstr>
      <vt:lpstr>1. Descripción del Proyecto</vt:lpstr>
      <vt:lpstr>2. Monto de inversión</vt:lpstr>
      <vt:lpstr>3. Metas programadas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SEMINARIO INTENSIVO DE TERAPIA FAMILIAR</dc:title>
  <dc:creator>Gudiño Larios José de Jesús</dc:creator>
  <cp:lastModifiedBy>Siordia Quiñones Maria Cristina</cp:lastModifiedBy>
  <cp:revision>116</cp:revision>
  <cp:lastPrinted>2017-04-03T21:54:55Z</cp:lastPrinted>
  <dcterms:created xsi:type="dcterms:W3CDTF">2016-04-11T18:33:26Z</dcterms:created>
  <dcterms:modified xsi:type="dcterms:W3CDTF">2018-06-05T20:33:48Z</dcterms:modified>
</cp:coreProperties>
</file>